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381" r:id="rId3"/>
    <p:sldId id="378" r:id="rId4"/>
    <p:sldId id="379" r:id="rId5"/>
    <p:sldId id="383" r:id="rId6"/>
    <p:sldId id="380" r:id="rId7"/>
    <p:sldId id="382" r:id="rId8"/>
    <p:sldId id="384" r:id="rId9"/>
    <p:sldId id="285" r:id="rId10"/>
    <p:sldId id="267" r:id="rId11"/>
    <p:sldId id="377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392" r:id="rId20"/>
    <p:sldId id="393" r:id="rId21"/>
    <p:sldId id="395" r:id="rId22"/>
    <p:sldId id="394" r:id="rId23"/>
    <p:sldId id="396" r:id="rId24"/>
    <p:sldId id="287" r:id="rId25"/>
    <p:sldId id="275" r:id="rId26"/>
    <p:sldId id="277" r:id="rId27"/>
    <p:sldId id="284" r:id="rId28"/>
    <p:sldId id="278" r:id="rId29"/>
    <p:sldId id="279" r:id="rId30"/>
    <p:sldId id="288" r:id="rId31"/>
    <p:sldId id="280" r:id="rId32"/>
    <p:sldId id="281" r:id="rId33"/>
    <p:sldId id="291" r:id="rId34"/>
    <p:sldId id="293" r:id="rId35"/>
    <p:sldId id="292" r:id="rId36"/>
    <p:sldId id="294" r:id="rId37"/>
    <p:sldId id="273" r:id="rId38"/>
    <p:sldId id="368" r:id="rId39"/>
    <p:sldId id="369" r:id="rId40"/>
    <p:sldId id="370" r:id="rId41"/>
    <p:sldId id="375" r:id="rId42"/>
    <p:sldId id="372" r:id="rId43"/>
    <p:sldId id="376" r:id="rId44"/>
    <p:sldId id="371" r:id="rId45"/>
    <p:sldId id="373" r:id="rId46"/>
    <p:sldId id="290" r:id="rId4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48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image" Target="../media/image7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1082D-D6D4-4FED-B99C-306DF1C73F8E}" type="datetimeFigureOut">
              <a:rPr lang="pl-PL" smtClean="0"/>
              <a:t>03.10.2024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07938-94F7-4171-BC15-23C37D2D60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9077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0478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7702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pPr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3264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pPr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4580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4536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0677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2069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333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3" cy="6857434"/>
          </a:xfrm>
          <a:prstGeom prst="rect">
            <a:avLst/>
          </a:prstGeom>
        </p:spPr>
      </p:pic>
      <p:sp>
        <p:nvSpPr>
          <p:cNvPr id="14" name="Tytuł 1"/>
          <p:cNvSpPr txBox="1">
            <a:spLocks/>
          </p:cNvSpPr>
          <p:nvPr/>
        </p:nvSpPr>
        <p:spPr bwMode="auto">
          <a:xfrm>
            <a:off x="386521" y="2420888"/>
            <a:ext cx="11521279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endParaRPr lang="pl-PL" kern="0" dirty="0">
              <a:latin typeface="Calibri" panose="020F0502020204030204" pitchFamily="34" charset="0"/>
            </a:endParaRPr>
          </a:p>
        </p:txBody>
      </p:sp>
      <p:sp>
        <p:nvSpPr>
          <p:cNvPr id="25" name="Symbol zastępczy obrazu 2"/>
          <p:cNvSpPr>
            <a:spLocks noGrp="1"/>
          </p:cNvSpPr>
          <p:nvPr>
            <p:ph type="pic" idx="1"/>
          </p:nvPr>
        </p:nvSpPr>
        <p:spPr>
          <a:xfrm>
            <a:off x="1871531" y="1988840"/>
            <a:ext cx="10152536" cy="47525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9" name="Symbol zastępczy tekstu 2"/>
          <p:cNvSpPr>
            <a:spLocks noGrp="1"/>
          </p:cNvSpPr>
          <p:nvPr>
            <p:ph type="body" idx="11"/>
          </p:nvPr>
        </p:nvSpPr>
        <p:spPr>
          <a:xfrm>
            <a:off x="1871531" y="116632"/>
            <a:ext cx="10152536" cy="1728192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3" cy="6857434"/>
          </a:xfrm>
          <a:prstGeom prst="rect">
            <a:avLst/>
          </a:prstGeom>
        </p:spPr>
      </p:pic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116632"/>
            <a:ext cx="3209461" cy="6696744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007435" y="116632"/>
            <a:ext cx="7628565" cy="66967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2358533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E4C70-8D83-4ABF-AA28-2EBBFA8DA3F0}" type="datetimeFigureOut">
              <a:rPr lang="pl-PL" smtClean="0"/>
              <a:t>03.10.2024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A9F7DE-7766-4C0A-B863-EC0D2C2A87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4076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3" cy="6857434"/>
          </a:xfrm>
          <a:prstGeom prst="rect">
            <a:avLst/>
          </a:prstGeom>
        </p:spPr>
      </p:pic>
      <p:sp>
        <p:nvSpPr>
          <p:cNvPr id="15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6272226" y="2492896"/>
            <a:ext cx="5751841" cy="1152128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Kliknij, aby edytować style wzorca </a:t>
            </a:r>
            <a:r>
              <a:rPr lang="pl-PL" dirty="0" err="1"/>
              <a:t>tekstuKliknij</a:t>
            </a:r>
            <a:r>
              <a:rPr lang="pl-PL" dirty="0"/>
              <a:t>, aby edytować style wzorca Kliknij</a:t>
            </a:r>
          </a:p>
        </p:txBody>
      </p:sp>
      <p:sp>
        <p:nvSpPr>
          <p:cNvPr id="25" name="Symbol zastępczy obrazu 2"/>
          <p:cNvSpPr>
            <a:spLocks noGrp="1"/>
          </p:cNvSpPr>
          <p:nvPr>
            <p:ph type="pic" idx="1"/>
          </p:nvPr>
        </p:nvSpPr>
        <p:spPr>
          <a:xfrm>
            <a:off x="1871531" y="116632"/>
            <a:ext cx="4224469" cy="66247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0" name="Symbol zastępczy tekstu 2"/>
          <p:cNvSpPr>
            <a:spLocks noGrp="1"/>
          </p:cNvSpPr>
          <p:nvPr>
            <p:ph type="body" idx="11"/>
          </p:nvPr>
        </p:nvSpPr>
        <p:spPr>
          <a:xfrm>
            <a:off x="6272226" y="116632"/>
            <a:ext cx="5751841" cy="2232248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Kliknij, aby edytować style wzorca tekstu</a:t>
            </a:r>
          </a:p>
        </p:txBody>
      </p:sp>
      <p:sp>
        <p:nvSpPr>
          <p:cNvPr id="8" name="Symbol zastępczy zawartości 2"/>
          <p:cNvSpPr>
            <a:spLocks noGrp="1"/>
          </p:cNvSpPr>
          <p:nvPr>
            <p:ph sz="half" idx="12"/>
          </p:nvPr>
        </p:nvSpPr>
        <p:spPr>
          <a:xfrm>
            <a:off x="6272225" y="3861048"/>
            <a:ext cx="5751843" cy="2880320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3557781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3" cy="6857434"/>
          </a:xfrm>
          <a:prstGeom prst="rect">
            <a:avLst/>
          </a:prstGeom>
        </p:spPr>
      </p:pic>
      <p:sp>
        <p:nvSpPr>
          <p:cNvPr id="5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07433" y="1556792"/>
            <a:ext cx="11016635" cy="5256584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8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1007434" y="116632"/>
            <a:ext cx="11046297" cy="50405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Kliknij, aby edytować style wzorca </a:t>
            </a:r>
            <a:r>
              <a:rPr lang="pl-PL" dirty="0" err="1"/>
              <a:t>tekstuKliknij</a:t>
            </a:r>
            <a:r>
              <a:rPr lang="pl-PL" dirty="0"/>
              <a:t>, aby edytować style wzorca Kliknij</a:t>
            </a:r>
          </a:p>
        </p:txBody>
      </p:sp>
      <p:sp>
        <p:nvSpPr>
          <p:cNvPr id="9" name="Symbol zastępczy tekstu 2"/>
          <p:cNvSpPr>
            <a:spLocks noGrp="1"/>
          </p:cNvSpPr>
          <p:nvPr>
            <p:ph type="body" idx="11"/>
          </p:nvPr>
        </p:nvSpPr>
        <p:spPr>
          <a:xfrm>
            <a:off x="1007433" y="620688"/>
            <a:ext cx="11046299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654661862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3" cy="6857434"/>
          </a:xfrm>
          <a:prstGeom prst="rect">
            <a:avLst/>
          </a:prstGeom>
        </p:spPr>
      </p:pic>
      <p:sp>
        <p:nvSpPr>
          <p:cNvPr id="8" name="Symbol zastępczy obrazu 2"/>
          <p:cNvSpPr>
            <a:spLocks noGrp="1"/>
          </p:cNvSpPr>
          <p:nvPr>
            <p:ph type="pic" idx="1"/>
          </p:nvPr>
        </p:nvSpPr>
        <p:spPr>
          <a:xfrm>
            <a:off x="1007434" y="1844824"/>
            <a:ext cx="4896545" cy="49685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9" name="Symbol zastępczy zawartości 2"/>
          <p:cNvSpPr>
            <a:spLocks noGrp="1"/>
          </p:cNvSpPr>
          <p:nvPr>
            <p:ph idx="11"/>
          </p:nvPr>
        </p:nvSpPr>
        <p:spPr>
          <a:xfrm>
            <a:off x="6095238" y="1844824"/>
            <a:ext cx="5953423" cy="496855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4" name="Symbol zastępczy tekstu 2"/>
          <p:cNvSpPr>
            <a:spLocks noGrp="1"/>
          </p:cNvSpPr>
          <p:nvPr>
            <p:ph type="body" idx="12"/>
          </p:nvPr>
        </p:nvSpPr>
        <p:spPr>
          <a:xfrm>
            <a:off x="1007434" y="116632"/>
            <a:ext cx="11016633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Kliknij, aby edytować style wzorca tekstu</a:t>
            </a:r>
          </a:p>
        </p:txBody>
      </p:sp>
      <p:sp>
        <p:nvSpPr>
          <p:cNvPr id="15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1007433" y="1120626"/>
            <a:ext cx="11041227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Kliknij, </a:t>
            </a:r>
            <a:r>
              <a:rPr lang="pl-PL" dirty="0" err="1"/>
              <a:t>abyować</a:t>
            </a:r>
            <a:r>
              <a:rPr lang="pl-PL" dirty="0"/>
              <a:t> style wzorca </a:t>
            </a:r>
            <a:r>
              <a:rPr lang="pl-PL" dirty="0" err="1"/>
              <a:t>tekstuKliknij</a:t>
            </a:r>
            <a:r>
              <a:rPr lang="pl-PL" dirty="0"/>
              <a:t>, aby edytować style wzorca Kliknij</a:t>
            </a:r>
          </a:p>
        </p:txBody>
      </p:sp>
    </p:spTree>
    <p:extLst>
      <p:ext uri="{BB962C8B-B14F-4D97-AF65-F5344CB8AC3E}">
        <p14:creationId xmlns:p14="http://schemas.microsoft.com/office/powerpoint/2010/main" val="2158467259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3" cy="6857434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07434" y="1628801"/>
            <a:ext cx="5376599" cy="5112567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sz="half" idx="11"/>
          </p:nvPr>
        </p:nvSpPr>
        <p:spPr>
          <a:xfrm>
            <a:off x="6576054" y="1628801"/>
            <a:ext cx="5477679" cy="5112566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1007434" y="44624"/>
            <a:ext cx="11046297" cy="50405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Kliknij, aby edytować style wzorca </a:t>
            </a:r>
            <a:r>
              <a:rPr lang="pl-PL" dirty="0" err="1"/>
              <a:t>tekstuKliknij</a:t>
            </a:r>
            <a:r>
              <a:rPr lang="pl-PL" dirty="0"/>
              <a:t>, aby edytować style wzorca </a:t>
            </a:r>
          </a:p>
        </p:txBody>
      </p:sp>
      <p:sp>
        <p:nvSpPr>
          <p:cNvPr id="13" name="Symbol zastępczy tekstu 2"/>
          <p:cNvSpPr>
            <a:spLocks noGrp="1"/>
          </p:cNvSpPr>
          <p:nvPr>
            <p:ph type="body" idx="12"/>
          </p:nvPr>
        </p:nvSpPr>
        <p:spPr>
          <a:xfrm>
            <a:off x="1007433" y="548680"/>
            <a:ext cx="11046299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668959180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3" cy="6857434"/>
          </a:xfrm>
          <a:prstGeom prst="rect">
            <a:avLst/>
          </a:prstGeom>
        </p:spPr>
      </p:pic>
      <p:sp>
        <p:nvSpPr>
          <p:cNvPr id="11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07435" y="1628801"/>
            <a:ext cx="5400552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zawartości 2"/>
          <p:cNvSpPr>
            <a:spLocks noGrp="1"/>
          </p:cNvSpPr>
          <p:nvPr>
            <p:ph sz="half" idx="11"/>
          </p:nvPr>
        </p:nvSpPr>
        <p:spPr>
          <a:xfrm>
            <a:off x="6672064" y="1628801"/>
            <a:ext cx="5400552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2"/>
          </p:nvPr>
        </p:nvSpPr>
        <p:spPr>
          <a:xfrm>
            <a:off x="1007434" y="116632"/>
            <a:ext cx="11016633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Kliknij, aby edytować style wzorca tekstu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1007435" y="1120626"/>
            <a:ext cx="5400552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Kliknij, aby edytować style wzorca </a:t>
            </a:r>
            <a:r>
              <a:rPr lang="pl-PL" dirty="0" err="1"/>
              <a:t>tekstuKliknij</a:t>
            </a:r>
            <a:r>
              <a:rPr lang="pl-PL" dirty="0"/>
              <a:t>, aby edytować style wzorca Kliknij</a:t>
            </a:r>
          </a:p>
        </p:txBody>
      </p:sp>
      <p:sp>
        <p:nvSpPr>
          <p:cNvPr id="19" name="Symbol zastępczy tekstu 2"/>
          <p:cNvSpPr>
            <a:spLocks noGrp="1"/>
          </p:cNvSpPr>
          <p:nvPr>
            <p:ph type="body" idx="13" hasCustomPrompt="1"/>
          </p:nvPr>
        </p:nvSpPr>
        <p:spPr>
          <a:xfrm>
            <a:off x="6672064" y="1120626"/>
            <a:ext cx="5400552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Kliknij, aby edytować style wzorca </a:t>
            </a:r>
            <a:r>
              <a:rPr lang="pl-PL" dirty="0" err="1"/>
              <a:t>tekstuKliknij</a:t>
            </a:r>
            <a:r>
              <a:rPr lang="pl-PL" dirty="0"/>
              <a:t>, aby edytować style wzorca Kliknij</a:t>
            </a:r>
          </a:p>
        </p:txBody>
      </p:sp>
    </p:spTree>
    <p:extLst>
      <p:ext uri="{BB962C8B-B14F-4D97-AF65-F5344CB8AC3E}">
        <p14:creationId xmlns:p14="http://schemas.microsoft.com/office/powerpoint/2010/main" val="3479639312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3" cy="685743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1424" y="116632"/>
            <a:ext cx="4416491" cy="13184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19936" y="116632"/>
            <a:ext cx="6528725" cy="66247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11424" y="1435100"/>
            <a:ext cx="4416491" cy="53062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72114310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3" cy="685743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05269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007435" y="283"/>
            <a:ext cx="11184061" cy="4727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005269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63897851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3" cy="685743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7435" y="116632"/>
            <a:ext cx="11041227" cy="1548656"/>
          </a:xfrm>
        </p:spPr>
        <p:txBody>
          <a:bodyPr/>
          <a:lstStyle>
            <a:lvl1pPr>
              <a:defRPr b="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007435" y="1772817"/>
            <a:ext cx="11041227" cy="496855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6849646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43339" y="116632"/>
            <a:ext cx="11041227" cy="154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/>
              <a:t>Kliknij, aby edytować styl wzorca tytułu</a:t>
            </a:r>
          </a:p>
        </p:txBody>
      </p:sp>
      <p:sp>
        <p:nvSpPr>
          <p:cNvPr id="92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339" y="1772817"/>
            <a:ext cx="11041227" cy="496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/>
              <a:t>Kliknij, aby edytować style wzorca tekstu</a:t>
            </a:r>
          </a:p>
          <a:p>
            <a:pPr lvl="1"/>
            <a:r>
              <a:rPr lang="pl-PL" altLang="pl-PL" dirty="0"/>
              <a:t>Drugi poziom</a:t>
            </a:r>
          </a:p>
          <a:p>
            <a:pPr lvl="2"/>
            <a:r>
              <a:rPr lang="pl-PL" altLang="pl-PL" dirty="0"/>
              <a:t>Trzeci poziom</a:t>
            </a:r>
          </a:p>
          <a:p>
            <a:pPr lvl="3"/>
            <a:r>
              <a:rPr lang="pl-PL" altLang="pl-PL" dirty="0"/>
              <a:t>Czwarty poziom</a:t>
            </a:r>
          </a:p>
          <a:p>
            <a:pPr lvl="4"/>
            <a:r>
              <a:rPr lang="pl-PL" altLang="pl-PL" dirty="0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Bar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package" Target="../embeddings/Microsoft_Visio_Drawing.vsdx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emf"/><Relationship Id="rId5" Type="http://schemas.openxmlformats.org/officeDocument/2006/relationships/package" Target="../embeddings/Microsoft_Visio_Drawing1.vsdx"/><Relationship Id="rId4" Type="http://schemas.openxmlformats.org/officeDocument/2006/relationships/image" Target="../media/image71.emf"/><Relationship Id="rId9" Type="http://schemas.openxmlformats.org/officeDocument/2006/relationships/image" Target="../media/image7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56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mailto:Krzysztof.podkomorzy@pwr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pPr algn="ctr"/>
            <a:r>
              <a:rPr lang="pl-PL" sz="4000" i="1" dirty="0"/>
              <a:t>Badanie trwałościowe z pomiarem szczelności zaworów kulowych</a:t>
            </a:r>
            <a:endParaRPr lang="pl-PL" sz="40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1739348" y="6351104"/>
            <a:ext cx="1034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Brzyście, 3 października 2024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8030818" y="3170580"/>
            <a:ext cx="3925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/>
          </a:p>
          <a:p>
            <a:pPr algn="ctr"/>
            <a:r>
              <a:rPr lang="pl-PL" dirty="0"/>
              <a:t>Janusz Rogula</a:t>
            </a:r>
          </a:p>
          <a:p>
            <a:pPr algn="ctr"/>
            <a:r>
              <a:rPr lang="pl-PL" dirty="0"/>
              <a:t>Przemysław </a:t>
            </a:r>
            <a:r>
              <a:rPr lang="pl-PL" dirty="0" err="1"/>
              <a:t>Jaszak</a:t>
            </a:r>
            <a:endParaRPr lang="pl-PL" dirty="0"/>
          </a:p>
          <a:p>
            <a:pPr algn="ctr"/>
            <a:r>
              <a:rPr lang="pl-PL" dirty="0"/>
              <a:t>Grzegorz Romanik</a:t>
            </a:r>
          </a:p>
          <a:p>
            <a:pPr algn="ctr"/>
            <a:r>
              <a:rPr lang="pl-PL" dirty="0"/>
              <a:t>Politechnika Wrocławska</a:t>
            </a:r>
          </a:p>
        </p:txBody>
      </p:sp>
      <p:pic>
        <p:nvPicPr>
          <p:cNvPr id="1026" name="Picture 2" descr="Podob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51" y="1994719"/>
            <a:ext cx="6521073" cy="422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217559"/>
      </p:ext>
    </p:extLst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07434" y="2155370"/>
            <a:ext cx="5148438" cy="1714501"/>
          </a:xfrm>
        </p:spPr>
        <p:txBody>
          <a:bodyPr/>
          <a:lstStyle/>
          <a:p>
            <a:r>
              <a:rPr lang="pl-PL" dirty="0"/>
              <a:t>Obliczenia wytrzymałościowe</a:t>
            </a:r>
          </a:p>
          <a:p>
            <a:r>
              <a:rPr lang="pl-PL" dirty="0"/>
              <a:t>Obliczenia przepływowe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dirty="0"/>
              <a:t>Zawory - obliczenia</a:t>
            </a:r>
          </a:p>
        </p:txBody>
      </p:sp>
      <p:pic>
        <p:nvPicPr>
          <p:cNvPr id="1026" name="Picture 2" descr="Znalezione obrazy dla zapytania valve cf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17" y="3360736"/>
            <a:ext cx="4459968" cy="334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nalezione obrazy dla zapytania valve f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943" y="3280344"/>
            <a:ext cx="5014685" cy="341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572788"/>
      </p:ext>
    </p:extLst>
  </p:cSld>
  <p:clrMapOvr>
    <a:masterClrMapping/>
  </p:clrMapOvr>
  <p:transition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METODY NUMERYCZNE W PROJEKTOWANIU I BADANIU ZAWORÓW KULOWYCH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43E2553-3C33-40EC-B942-B53833ABB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5" y="777173"/>
            <a:ext cx="88582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79363"/>
      </p:ext>
    </p:extLst>
  </p:cSld>
  <p:clrMapOvr>
    <a:masterClrMapping/>
  </p:clrMapOvr>
  <p:transition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METODY NUMERYCZNE W PROJEKTOWANIU I BADANIU ZAWORÓW KULOWYCH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B6FE58A-F6F7-48FB-92C4-A3208625B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495300"/>
            <a:ext cx="92392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2271"/>
      </p:ext>
    </p:extLst>
  </p:cSld>
  <p:clrMapOvr>
    <a:masterClrMapping/>
  </p:clrMapOvr>
  <p:transition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METODY NUMERYCZNE W PROJEKTOWANIU I BADANIU ZAWORÓW KULOWYCH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16DE02E-EA59-4A2D-805C-4216A5629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6053716" cy="400758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19CF6562-177A-4B7B-AAA6-19013B43B7D1}"/>
              </a:ext>
            </a:extLst>
          </p:cNvPr>
          <p:cNvSpPr/>
          <p:nvPr/>
        </p:nvSpPr>
        <p:spPr>
          <a:xfrm>
            <a:off x="6259032" y="159490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Korpus zaworu kulowego z kulą ujarzmioną pracuje w trudnych warunkach, zakres temp. wynosi od -15oC do 200oC oraz ciśnieniu czynnika 4 </a:t>
            </a:r>
            <a:r>
              <a:rPr lang="pl-PL" dirty="0" err="1"/>
              <a:t>MPa</a:t>
            </a:r>
            <a:r>
              <a:rPr lang="pl-PL" dirty="0"/>
              <a:t> , dlatego najlepszą stalą jest stal stopowa 15H/-17Cr3. Ta stal charakteryzuje się dużą granicą plastyczności Re=490 </a:t>
            </a:r>
            <a:r>
              <a:rPr lang="pl-PL" dirty="0" err="1"/>
              <a:t>MPa</a:t>
            </a:r>
            <a:r>
              <a:rPr lang="pl-PL" dirty="0"/>
              <a:t> oraz wytrzymałością na rozciąganie </a:t>
            </a:r>
            <a:r>
              <a:rPr lang="pl-PL" dirty="0" err="1"/>
              <a:t>Rm</a:t>
            </a:r>
            <a:r>
              <a:rPr lang="pl-PL" dirty="0"/>
              <a:t> = 690 </a:t>
            </a:r>
            <a:r>
              <a:rPr lang="pl-PL" dirty="0" err="1"/>
              <a:t>MPa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8B42690-CF4C-49F1-90D9-01678EDA6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376" y="3349233"/>
            <a:ext cx="5099419" cy="318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27978"/>
      </p:ext>
    </p:extLst>
  </p:cSld>
  <p:clrMapOvr>
    <a:masterClrMapping/>
  </p:clrMapOvr>
  <p:transition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METODY NUMERYCZNE W PROJEKTOWANIU I BADANIU ZAWORÓW KULOWYCH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AFDA9CD-D312-4CCC-8EB3-3BDE86E22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312" y="945135"/>
            <a:ext cx="5950688" cy="5912866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A0420BE-AC68-46CD-B2D1-62BE6593ADE7}"/>
              </a:ext>
            </a:extLst>
          </p:cNvPr>
          <p:cNvSpPr/>
          <p:nvPr/>
        </p:nvSpPr>
        <p:spPr>
          <a:xfrm>
            <a:off x="1523999" y="620688"/>
            <a:ext cx="4572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Materiał na sworzeń górny to stal niestopowa 10/C10E granica plastyczności , naprężenia dopuszczalne na zginanie 150 </a:t>
            </a:r>
            <a:r>
              <a:rPr lang="pl-PL" sz="2400" dirty="0" err="1"/>
              <a:t>MPa</a:t>
            </a:r>
            <a:r>
              <a:rPr lang="pl-PL" sz="2400" dirty="0"/>
              <a:t>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1FD1FDA-3702-486D-AACF-22237C230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793" y="2569418"/>
            <a:ext cx="45243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64074"/>
      </p:ext>
    </p:extLst>
  </p:cSld>
  <p:clrMapOvr>
    <a:masterClrMapping/>
  </p:clrMapOvr>
  <p:transition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METODY NUMERYCZNE W PROJEKTOWANIU I BADANIU ZAWORÓW KULOWYCH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5C8C197-7076-4815-B307-03BA7D86C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248" y="620688"/>
            <a:ext cx="7507584" cy="58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48510"/>
      </p:ext>
    </p:extLst>
  </p:cSld>
  <p:clrMapOvr>
    <a:masterClrMapping/>
  </p:clrMapOvr>
  <p:transition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METODY NUMERYCZNE W PROJEKTOWANIU I BADANIU ZAWORÓW KULOWYCH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2DA1893-16F3-4E23-A928-7C85F6151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69" y="620688"/>
            <a:ext cx="7458075" cy="39243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C6570C9-EF2B-4484-8CE5-50E076943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362" y="1337396"/>
            <a:ext cx="3731234" cy="328776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3E72CE4-D2A7-443D-B1ED-3972C0B40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04" y="4466313"/>
            <a:ext cx="8073546" cy="235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0728"/>
      </p:ext>
    </p:extLst>
  </p:cSld>
  <p:clrMapOvr>
    <a:masterClrMapping/>
  </p:clrMapOvr>
  <p:transition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METODY NUMERYCZNE W PROJEKTOWANIU I BADANIU ZAWORÓW KULOWYCH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D940FDC-F2A2-42B0-B74F-37B16CDE4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36" y="535628"/>
            <a:ext cx="5755315" cy="314410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78FE271-C791-4378-A2FD-87AF8E315C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23"/>
          <a:stretch/>
        </p:blipFill>
        <p:spPr>
          <a:xfrm>
            <a:off x="6257925" y="3078347"/>
            <a:ext cx="5934075" cy="377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06589"/>
      </p:ext>
    </p:extLst>
  </p:cSld>
  <p:clrMapOvr>
    <a:masterClrMapping/>
  </p:clrMapOvr>
  <p:transition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METODY NUMERYCZNE W PROJEKTOWANIU I BADANIU ZAWORÓW KULOWYCH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6D7B5FD-523B-4C57-9DE9-655453CF0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61" y="620689"/>
            <a:ext cx="5161928" cy="349411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1096F7D-8706-47B2-80C9-6F70B7CFA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742" y="2626242"/>
            <a:ext cx="6151989" cy="411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86851"/>
      </p:ext>
    </p:extLst>
  </p:cSld>
  <p:clrMapOvr>
    <a:masterClrMapping/>
  </p:clrMapOvr>
  <p:transition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METODY NUMERYCZNE W PROJEKTOWANIU I BADANIU ZAWORÓW KULOWYCH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7D1D461-4818-46AE-8BE8-CF30739CB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414" y="3938106"/>
            <a:ext cx="3696586" cy="291989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C92AA22-FD23-4C95-8306-9FED001E1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924" y="466836"/>
            <a:ext cx="7224713" cy="412098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55CACEE-D9DB-46D3-9A04-927B8EFB49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67" b="2599"/>
          <a:stretch/>
        </p:blipFill>
        <p:spPr>
          <a:xfrm>
            <a:off x="2095558" y="4699591"/>
            <a:ext cx="5682985" cy="215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29943"/>
      </p:ext>
    </p:extLst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124E59B-779F-4505-810E-75E09C376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853" y="102766"/>
            <a:ext cx="8424863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pl-PL" altLang="pl-PL" kern="0"/>
              <a:t>Drogi wycieku z zaworu kulowego</a:t>
            </a:r>
          </a:p>
        </p:txBody>
      </p:sp>
      <p:pic>
        <p:nvPicPr>
          <p:cNvPr id="4" name="Obraz 4" descr="przekr_1_8.bmp">
            <a:extLst>
              <a:ext uri="{FF2B5EF4-FFF2-40B4-BE49-F238E27FC236}">
                <a16:creationId xmlns:a16="http://schemas.microsoft.com/office/drawing/2014/main" id="{5D8D6203-08BF-462C-992C-79937FCCB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t="5614" r="7796" b="4010"/>
          <a:stretch>
            <a:fillRect/>
          </a:stretch>
        </p:blipFill>
        <p:spPr bwMode="auto">
          <a:xfrm>
            <a:off x="3196112" y="1018132"/>
            <a:ext cx="6066344" cy="573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990A50DB-AAE3-4C15-8132-EB5A5A939C28}"/>
              </a:ext>
            </a:extLst>
          </p:cNvPr>
          <p:cNvCxnSpPr/>
          <p:nvPr/>
        </p:nvCxnSpPr>
        <p:spPr>
          <a:xfrm flipV="1">
            <a:off x="5834743" y="1480457"/>
            <a:ext cx="0" cy="17417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66E65A2E-4696-49DE-A71F-3DB30455847E}"/>
              </a:ext>
            </a:extLst>
          </p:cNvPr>
          <p:cNvCxnSpPr/>
          <p:nvPr/>
        </p:nvCxnSpPr>
        <p:spPr>
          <a:xfrm flipV="1">
            <a:off x="4909457" y="3102429"/>
            <a:ext cx="685800" cy="6966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90DBAC9A-6EC0-46EB-88A4-D3F14FE61A25}"/>
              </a:ext>
            </a:extLst>
          </p:cNvPr>
          <p:cNvCxnSpPr/>
          <p:nvPr/>
        </p:nvCxnSpPr>
        <p:spPr>
          <a:xfrm>
            <a:off x="6444343" y="3069771"/>
            <a:ext cx="1001486" cy="3592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766122"/>
      </p:ext>
    </p:extLst>
  </p:cSld>
  <p:clrMapOvr>
    <a:masterClrMapping/>
  </p:clrMapOvr>
  <p:transition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METODY NUMERYCZNE W PROJEKTOWANIU I BADANIU ZAWORÓW KULOWYCH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23A519E-7D50-4C81-B153-29EE1BB44ABA}"/>
              </a:ext>
            </a:extLst>
          </p:cNvPr>
          <p:cNvSpPr/>
          <p:nvPr/>
        </p:nvSpPr>
        <p:spPr>
          <a:xfrm>
            <a:off x="2362619" y="620688"/>
            <a:ext cx="8335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ROZWIĄZANIA KONSTRUKCYJNE PODDAWANE ANALIZIE PRZEPŁYWOWEJ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A33BFE9-4270-4E62-8412-FFE139150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21" y="932532"/>
            <a:ext cx="6013941" cy="202962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891064A-DA26-4216-8ABA-BFBA9FBC5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1" y="3061253"/>
            <a:ext cx="5871084" cy="317605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AD86A24-51C2-43B6-A5F3-01677A7EA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063" y="990020"/>
            <a:ext cx="5219700" cy="26289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D720DE1-F6FB-4BF0-B303-C7A750085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450" y="3635386"/>
            <a:ext cx="5162550" cy="153352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306DD19-9989-4B53-B0D3-81124BC69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586" y="5386762"/>
            <a:ext cx="322897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98859"/>
      </p:ext>
    </p:extLst>
  </p:cSld>
  <p:clrMapOvr>
    <a:masterClrMapping/>
  </p:clrMapOvr>
  <p:transition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METODY NUMERYCZNE W PROJEKTOWANIU I BADANIU ZAWORÓW KULOWYCH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9AA27BD-D615-43D9-A581-DB09127C7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14" y="524231"/>
            <a:ext cx="6118839" cy="186332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3C967CD-DD96-48E1-A951-7C16922E9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7556"/>
            <a:ext cx="9248775" cy="14287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7FE1626-1DF4-49F5-9E49-3E3081301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72" y="3816306"/>
            <a:ext cx="5114925" cy="13239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A1CB644-2BA5-4729-999C-86ED18597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647" y="5178381"/>
            <a:ext cx="5467350" cy="13906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36628DF-4FEA-4B18-B71B-24D928384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1381" y="4313347"/>
            <a:ext cx="35623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31847"/>
      </p:ext>
    </p:extLst>
  </p:cSld>
  <p:clrMapOvr>
    <a:masterClrMapping/>
  </p:clrMapOvr>
  <p:transition>
    <p:randomBa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METODY NUMERYCZNE W PROJEKTOWANIU I BADANIU ZAWORÓW KULOWYCH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CE934E4-F9A4-44E7-8434-5DCAB9FCB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170"/>
            <a:ext cx="8151377" cy="356046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9A4E7C9-5023-45AF-8CD3-8DF5909D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446" y="4180471"/>
            <a:ext cx="5924550" cy="109537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B43549B-74FB-45A7-B0DE-9CE8FC7C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129" y="5327569"/>
            <a:ext cx="4095750" cy="14097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2B931A5-EA60-4E4D-9A00-6EA1EA289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619529"/>
            <a:ext cx="4648200" cy="15621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C7CFC43-F0F6-410E-B885-5DFFD7238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9475" y="4609096"/>
            <a:ext cx="322897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7274"/>
      </p:ext>
    </p:extLst>
  </p:cSld>
  <p:clrMapOvr>
    <a:masterClrMapping/>
  </p:clrMapOvr>
  <p:transition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0"/>
          </p:nvPr>
        </p:nvSpPr>
        <p:spPr>
          <a:xfrm>
            <a:off x="1007434" y="116632"/>
            <a:ext cx="5520957" cy="504056"/>
          </a:xfrm>
        </p:spPr>
        <p:txBody>
          <a:bodyPr/>
          <a:lstStyle/>
          <a:p>
            <a:pPr algn="ctr"/>
            <a:r>
              <a:rPr lang="pl-PL" b="1" dirty="0"/>
              <a:t>METODY NUMERYCZNE W PROJEKTOWANIU I BADANIU ZAWORÓW KULOWYCH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2DF7D90-5E9A-4F81-A53E-791DD71CB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2029"/>
            <a:ext cx="6747353" cy="312597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4805D87-225A-4294-ABB9-5F4129619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353" y="-1"/>
            <a:ext cx="5444647" cy="400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44955"/>
      </p:ext>
    </p:extLst>
  </p:cSld>
  <p:clrMapOvr>
    <a:masterClrMapping/>
  </p:clrMapOvr>
  <p:transition>
    <p:randomBa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Laboratorium armatury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Wydziałowy Zakład Podstaw Konstrukcji i  Maszyn Przepływowych</a:t>
            </a:r>
          </a:p>
          <a:p>
            <a:r>
              <a:rPr lang="pl-PL" dirty="0"/>
              <a:t>Wydział mechaniczno-Energetyczny</a:t>
            </a:r>
          </a:p>
          <a:p>
            <a:r>
              <a:rPr lang="pl-PL" dirty="0"/>
              <a:t>Politechnika Wrocławska</a:t>
            </a:r>
          </a:p>
        </p:txBody>
      </p:sp>
      <p:pic>
        <p:nvPicPr>
          <p:cNvPr id="12" name="Symbol zastępczy obrazu 11"/>
          <p:cNvPicPr>
            <a:picLocks noGrp="1"/>
          </p:cNvPicPr>
          <p:nvPr>
            <p:ph type="pic" idx="1"/>
          </p:nvPr>
        </p:nvPicPr>
        <p:blipFill rotWithShape="1">
          <a:blip r:embed="rId2"/>
          <a:srcRect t="5915" r="40273" b="5915"/>
          <a:stretch/>
        </p:blipFill>
        <p:spPr bwMode="auto">
          <a:xfrm>
            <a:off x="2506826" y="73308"/>
            <a:ext cx="6679905" cy="4727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323C619-8378-4BDD-8A97-F9762AEABE3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16715" r="27074"/>
          <a:stretch/>
        </p:blipFill>
        <p:spPr bwMode="auto">
          <a:xfrm>
            <a:off x="9526669" y="27409"/>
            <a:ext cx="2352142" cy="2178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5344135"/>
      </p:ext>
    </p:extLst>
  </p:cSld>
  <p:clrMapOvr>
    <a:masterClrMapping/>
  </p:clrMapOvr>
  <p:transition>
    <p:randomBa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6"/>
          <p:cNvSpPr>
            <a:spLocks noGrp="1"/>
          </p:cNvSpPr>
          <p:nvPr>
            <p:ph sz="half" idx="1"/>
          </p:nvPr>
        </p:nvSpPr>
        <p:spPr>
          <a:xfrm>
            <a:off x="1007433" y="2248347"/>
            <a:ext cx="5855946" cy="361763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pl-PL" altLang="pl-PL" sz="2200" dirty="0"/>
              <a:t>Ciśnienie czynnika do 4 </a:t>
            </a:r>
            <a:r>
              <a:rPr lang="pl-PL" altLang="pl-PL" sz="2200" dirty="0" err="1"/>
              <a:t>MPa</a:t>
            </a:r>
            <a:endParaRPr lang="pl-PL" altLang="pl-PL" sz="2200" dirty="0"/>
          </a:p>
          <a:p>
            <a:pPr eaLnBrk="1" hangingPunct="1"/>
            <a:r>
              <a:rPr lang="pl-PL" altLang="pl-PL" sz="2200" dirty="0"/>
              <a:t>Wydajność od 2 do 32 m</a:t>
            </a:r>
            <a:r>
              <a:rPr lang="pl-PL" altLang="pl-PL" sz="2200" baseline="30000" dirty="0"/>
              <a:t>3</a:t>
            </a:r>
            <a:r>
              <a:rPr lang="pl-PL" altLang="pl-PL" sz="2200" dirty="0"/>
              <a:t>/h</a:t>
            </a:r>
          </a:p>
          <a:p>
            <a:pPr eaLnBrk="1" hangingPunct="1"/>
            <a:r>
              <a:rPr lang="pl-PL" altLang="pl-PL" sz="2200" dirty="0"/>
              <a:t>Moment na wrzecionie do 150 </a:t>
            </a:r>
            <a:r>
              <a:rPr lang="pl-PL" altLang="pl-PL" sz="2200" dirty="0" err="1"/>
              <a:t>Nm</a:t>
            </a:r>
            <a:endParaRPr lang="pl-PL" altLang="pl-PL" sz="2200" dirty="0"/>
          </a:p>
          <a:p>
            <a:pPr eaLnBrk="1" hangingPunct="1"/>
            <a:r>
              <a:rPr lang="pl-PL" altLang="pl-PL" sz="2200" dirty="0"/>
              <a:t>Siła wzdłużna na wrzecionie  do 5000 KN</a:t>
            </a:r>
          </a:p>
          <a:p>
            <a:pPr eaLnBrk="1" hangingPunct="1"/>
            <a:r>
              <a:rPr lang="pl-PL" altLang="pl-PL" sz="2200" dirty="0"/>
              <a:t>Prędkość obrotu wrzeciona regulowana </a:t>
            </a:r>
            <a:br>
              <a:rPr lang="pl-PL" altLang="pl-PL" sz="2200" dirty="0"/>
            </a:br>
            <a:r>
              <a:rPr lang="pl-PL" altLang="pl-PL" sz="2200" dirty="0"/>
              <a:t>od 5 do 50 </a:t>
            </a:r>
            <a:r>
              <a:rPr lang="pl-PL" altLang="pl-PL" sz="2200" dirty="0" err="1"/>
              <a:t>obr</a:t>
            </a:r>
            <a:r>
              <a:rPr lang="pl-PL" altLang="pl-PL" sz="2200" dirty="0"/>
              <a:t>/min</a:t>
            </a:r>
          </a:p>
          <a:p>
            <a:pPr eaLnBrk="1" hangingPunct="1"/>
            <a:r>
              <a:rPr lang="pl-PL" altLang="pl-PL" sz="2200" dirty="0"/>
              <a:t>Czas postoju w pozycji zamkniętej lub otwartej zaworu 1-300 s</a:t>
            </a:r>
          </a:p>
          <a:p>
            <a:pPr eaLnBrk="1" hangingPunct="1"/>
            <a:r>
              <a:rPr lang="pl-PL" altLang="pl-PL" sz="2200" dirty="0"/>
              <a:t>Zakres badanych średnic od 1/2</a:t>
            </a:r>
            <a:r>
              <a:rPr lang="pl-PL" altLang="pl-PL" sz="2200" baseline="30000" dirty="0"/>
              <a:t>”</a:t>
            </a:r>
            <a:r>
              <a:rPr lang="pl-PL" altLang="pl-PL" sz="2200" dirty="0"/>
              <a:t> do DN100  </a:t>
            </a:r>
          </a:p>
          <a:p>
            <a:pPr eaLnBrk="1" hangingPunct="1"/>
            <a:r>
              <a:rPr lang="pl-PL" altLang="pl-PL" sz="2200" dirty="0"/>
              <a:t>Możliwość pracy stanowiska non-stop</a:t>
            </a:r>
          </a:p>
          <a:p>
            <a:pPr eaLnBrk="1" hangingPunct="1"/>
            <a:r>
              <a:rPr lang="pl-PL" altLang="pl-PL" sz="2200" dirty="0"/>
              <a:t>Ciągła rejestracja parametrów pracy</a:t>
            </a:r>
          </a:p>
          <a:p>
            <a:pPr eaLnBrk="1" hangingPunct="1"/>
            <a:r>
              <a:rPr lang="pl-PL" altLang="pl-PL" sz="2200" dirty="0"/>
              <a:t>Ilość cykli zamknięcia-otwarcia zaworu od 1 do 9999</a:t>
            </a:r>
          </a:p>
          <a:p>
            <a:pPr eaLnBrk="1" hangingPunct="1"/>
            <a:endParaRPr lang="pl-PL" altLang="pl-PL" sz="16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Laboratorium armatury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altLang="pl-PL" dirty="0"/>
              <a:t>Parametry stanowiska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845" y="2248347"/>
            <a:ext cx="4747708" cy="35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4096"/>
      </p:ext>
    </p:extLst>
  </p:cSld>
  <p:clrMapOvr>
    <a:masterClrMapping/>
  </p:clrMapOvr>
  <p:transition>
    <p:randomBa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tary_dysk_D\Andrex\Andrex 2016\IMG_20160415_1224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38" y="2671672"/>
            <a:ext cx="2963487" cy="395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Laboratorium armatury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dirty="0"/>
              <a:t>Badania trwałościowe</a:t>
            </a:r>
          </a:p>
        </p:txBody>
      </p:sp>
      <p:pic>
        <p:nvPicPr>
          <p:cNvPr id="7" name="Picture 2" descr="C:\Users\KP\Desktop\ZETKAMA 2017\BALANSOWE\zdjęcia\DSCF321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2108" y="2671672"/>
            <a:ext cx="2946400" cy="39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tekstu 2"/>
          <p:cNvSpPr txBox="1">
            <a:spLocks/>
          </p:cNvSpPr>
          <p:nvPr/>
        </p:nvSpPr>
        <p:spPr>
          <a:xfrm>
            <a:off x="1121671" y="1758347"/>
            <a:ext cx="4536851" cy="639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altLang="pl-PL" dirty="0"/>
              <a:t>Badanie zaworów prostych</a:t>
            </a:r>
          </a:p>
        </p:txBody>
      </p:sp>
      <p:sp>
        <p:nvSpPr>
          <p:cNvPr id="5" name="Symbol zastępczy tekstu 4"/>
          <p:cNvSpPr txBox="1">
            <a:spLocks/>
          </p:cNvSpPr>
          <p:nvPr/>
        </p:nvSpPr>
        <p:spPr>
          <a:xfrm>
            <a:off x="7130040" y="1663700"/>
            <a:ext cx="4600575" cy="5318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altLang="pl-PL" dirty="0"/>
              <a:t>Badanie zaworów skośnych</a:t>
            </a:r>
          </a:p>
        </p:txBody>
      </p:sp>
    </p:spTree>
    <p:extLst>
      <p:ext uri="{BB962C8B-B14F-4D97-AF65-F5344CB8AC3E}">
        <p14:creationId xmlns:p14="http://schemas.microsoft.com/office/powerpoint/2010/main" val="2474793975"/>
      </p:ext>
    </p:extLst>
  </p:cSld>
  <p:clrMapOvr>
    <a:masterClrMapping/>
  </p:clrMapOvr>
  <p:transition>
    <p:randomBa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5"/>
          <p:cNvSpPr>
            <a:spLocks noGrp="1"/>
          </p:cNvSpPr>
          <p:nvPr>
            <p:ph sz="half" idx="1"/>
          </p:nvPr>
        </p:nvSpPr>
        <p:spPr>
          <a:xfrm>
            <a:off x="1007433" y="2718618"/>
            <a:ext cx="4747908" cy="21761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eaLnBrk="1" hangingPunct="1">
              <a:buFontTx/>
              <a:buNone/>
            </a:pPr>
            <a:r>
              <a:rPr lang="pl-PL" altLang="pl-PL" sz="2400" dirty="0"/>
              <a:t>Ciągła rejestracja parametrów pracy pozwala na obserwację wielkości zmiennej momentu lub siły w czasie badań oraz umożliwia określić ilość cykli bezawaryjnej pracy zaworu.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Laboratorium armatury</a:t>
            </a: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dirty="0"/>
              <a:t>Badania trwałościowe</a:t>
            </a:r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7462" y="1779686"/>
            <a:ext cx="6013525" cy="4062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5682974"/>
      </p:ext>
    </p:extLst>
  </p:cSld>
  <p:clrMapOvr>
    <a:masterClrMapping/>
  </p:clrMapOvr>
  <p:transition>
    <p:randomBa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07433" y="2309828"/>
            <a:ext cx="5468671" cy="3832789"/>
          </a:xfrm>
        </p:spPr>
        <p:txBody>
          <a:bodyPr/>
          <a:lstStyle/>
          <a:p>
            <a:pPr marL="0" indent="0">
              <a:buNone/>
            </a:pPr>
            <a:r>
              <a:rPr lang="pl-PL" altLang="pl-PL" dirty="0"/>
              <a:t>Badania z zastosowaniem kamery termowizyjnej umożliwiają:</a:t>
            </a:r>
          </a:p>
          <a:p>
            <a:r>
              <a:rPr lang="pl-PL" altLang="pl-PL" dirty="0"/>
              <a:t>Wytypowanie miejsc najbardziej obciążonych cieplnie</a:t>
            </a:r>
          </a:p>
          <a:p>
            <a:r>
              <a:rPr lang="pl-PL" altLang="pl-PL" dirty="0"/>
              <a:t>Podjęcie działań zmierzających do obniżenia temperatury w badanym zaworze  </a:t>
            </a: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Laboratorium armatury</a:t>
            </a: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dirty="0"/>
              <a:t>Badania termowizyjne</a:t>
            </a:r>
          </a:p>
        </p:txBody>
      </p:sp>
      <p:pic>
        <p:nvPicPr>
          <p:cNvPr id="4" name="Symbol zastępczy zawartości 6" descr="D:\stary_dysk_D\Zetkama\ZETKAMA 2015\RAPORTY\zawory Z_0\6_15\zawor 6_15_4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7322" y="4356847"/>
            <a:ext cx="4704678" cy="2312894"/>
          </a:xfrm>
          <a:prstGeom prst="rect">
            <a:avLst/>
          </a:prstGeom>
        </p:spPr>
      </p:pic>
      <p:pic>
        <p:nvPicPr>
          <p:cNvPr id="7" name="Obraz 6" descr="D:\Studia\MiUE\Praca magisterska\stanowisko\zawor 6_15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7322" y="1316180"/>
            <a:ext cx="4704678" cy="277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0087177"/>
      </p:ext>
    </p:extLst>
  </p:cSld>
  <p:clrMapOvr>
    <a:masterClrMapping/>
  </p:clrMapOvr>
  <p:transition>
    <p:randomBa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07433" y="2417403"/>
            <a:ext cx="6081856" cy="2300255"/>
          </a:xfrm>
        </p:spPr>
        <p:txBody>
          <a:bodyPr/>
          <a:lstStyle/>
          <a:p>
            <a:pPr marL="0" indent="0">
              <a:buNone/>
            </a:pPr>
            <a:r>
              <a:rPr lang="pl-PL" altLang="pl-PL" dirty="0"/>
              <a:t>Pomiary szczelności armatury za pomocą:</a:t>
            </a:r>
          </a:p>
          <a:p>
            <a:pPr>
              <a:defRPr/>
            </a:pPr>
            <a:r>
              <a:rPr lang="pl-PL" dirty="0"/>
              <a:t>Detektora helowego</a:t>
            </a:r>
          </a:p>
          <a:p>
            <a:pPr>
              <a:defRPr/>
            </a:pPr>
            <a:r>
              <a:rPr lang="pl-PL" dirty="0"/>
              <a:t>Chromatografu gazowego</a:t>
            </a:r>
          </a:p>
          <a:p>
            <a:pPr>
              <a:defRPr/>
            </a:pPr>
            <a:endParaRPr lang="pl-PL" dirty="0"/>
          </a:p>
          <a:p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Laboratorium armatury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dirty="0"/>
              <a:t>Badania szczelności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959" y="1675018"/>
            <a:ext cx="4035425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8409" y="3857047"/>
            <a:ext cx="3990975" cy="2660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171322"/>
      </p:ext>
    </p:extLst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B175FF5-4AD0-4779-95D6-3F08BB1D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07" y="362061"/>
            <a:ext cx="11159793" cy="574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472751"/>
      </p:ext>
    </p:extLst>
  </p:cSld>
  <p:clrMapOvr>
    <a:masterClrMapping/>
  </p:clrMapOvr>
  <p:transition>
    <p:randomBa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Laboratorium armatury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dirty="0"/>
              <a:t>Badania szczelności w niskich temperaturach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t="17699" r="19553" b="11278"/>
          <a:stretch>
            <a:fillRect/>
          </a:stretch>
        </p:blipFill>
        <p:spPr bwMode="auto">
          <a:xfrm>
            <a:off x="1255653" y="1988840"/>
            <a:ext cx="6367895" cy="43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176" y="1723913"/>
            <a:ext cx="2564049" cy="280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277" y="4768580"/>
            <a:ext cx="2448948" cy="203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973841"/>
      </p:ext>
    </p:extLst>
  </p:cSld>
  <p:clrMapOvr>
    <a:masterClrMapping/>
  </p:clrMapOvr>
  <p:transition>
    <p:randomBa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altLang="pl-PL" dirty="0"/>
              <a:t>Pomiary tolerancji geometrycznych elementów armatury:</a:t>
            </a:r>
          </a:p>
          <a:p>
            <a:r>
              <a:rPr lang="pl-PL" altLang="pl-PL" dirty="0"/>
              <a:t>Płaskość</a:t>
            </a:r>
          </a:p>
          <a:p>
            <a:r>
              <a:rPr lang="pl-PL" altLang="pl-PL" dirty="0"/>
              <a:t>Chropowatość</a:t>
            </a:r>
          </a:p>
          <a:p>
            <a:r>
              <a:rPr lang="pl-PL" altLang="pl-PL" dirty="0"/>
              <a:t>Okrągłość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Laboratorium armatury</a:t>
            </a: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dirty="0"/>
              <a:t>Pomiary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090" y="2419070"/>
            <a:ext cx="3811344" cy="421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016791"/>
      </p:ext>
    </p:extLst>
  </p:cSld>
  <p:clrMapOvr>
    <a:masterClrMapping/>
  </p:clrMapOvr>
  <p:transition>
    <p:randomBa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07434" y="1556792"/>
            <a:ext cx="6447616" cy="5256584"/>
          </a:xfrm>
        </p:spPr>
        <p:txBody>
          <a:bodyPr/>
          <a:lstStyle/>
          <a:p>
            <a:pPr marL="0" indent="0">
              <a:buNone/>
            </a:pPr>
            <a:r>
              <a:rPr lang="pl-PL" altLang="pl-PL" dirty="0"/>
              <a:t>Badania metalograficzne</a:t>
            </a:r>
          </a:p>
          <a:p>
            <a:r>
              <a:rPr lang="pl-PL" altLang="pl-PL" dirty="0"/>
              <a:t>Identyfikacja materiału;</a:t>
            </a:r>
          </a:p>
          <a:p>
            <a:r>
              <a:rPr lang="pl-PL" altLang="pl-PL" dirty="0"/>
              <a:t>Ocena zmiana własności materiału pod wpływem zastosowanej obróbki cieplnej lub galwanicznej;</a:t>
            </a:r>
          </a:p>
          <a:p>
            <a:r>
              <a:rPr lang="pl-PL" altLang="pl-PL" dirty="0"/>
              <a:t>Ocena twardości;</a:t>
            </a:r>
          </a:p>
          <a:p>
            <a:r>
              <a:rPr lang="pl-PL" altLang="pl-PL" dirty="0"/>
              <a:t>Identyfikacja struktury materiału;</a:t>
            </a:r>
          </a:p>
          <a:p>
            <a:r>
              <a:rPr lang="pl-PL" altLang="pl-PL" dirty="0"/>
              <a:t>Ocena własności wytrzymałościowych;</a:t>
            </a:r>
          </a:p>
          <a:p>
            <a:r>
              <a:rPr lang="pl-PL" altLang="pl-PL" dirty="0"/>
              <a:t>Badanie jakości spoin, badanie wytrzymałościowe</a:t>
            </a:r>
          </a:p>
          <a:p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Laboratorium armatury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dirty="0"/>
              <a:t>Badania materiałowe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5264" y="1825625"/>
            <a:ext cx="3898900" cy="1884363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582" y="3844925"/>
            <a:ext cx="3878263" cy="290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065872"/>
      </p:ext>
    </p:extLst>
  </p:cSld>
  <p:clrMapOvr>
    <a:masterClrMapping/>
  </p:clrMapOvr>
  <p:transition>
    <p:randomBa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idx="11"/>
          </p:nvPr>
        </p:nvSpPr>
        <p:spPr>
          <a:xfrm>
            <a:off x="930200" y="53184"/>
            <a:ext cx="11046299" cy="864096"/>
          </a:xfrm>
        </p:spPr>
        <p:txBody>
          <a:bodyPr/>
          <a:lstStyle/>
          <a:p>
            <a:r>
              <a:rPr lang="pl-PL" dirty="0"/>
              <a:t>Badania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B620AAA-5A4A-40A0-B091-AD66F59AF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631" y="4784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0" name="Obiekt 9">
            <a:extLst>
              <a:ext uri="{FF2B5EF4-FFF2-40B4-BE49-F238E27FC236}">
                <a16:creationId xmlns:a16="http://schemas.microsoft.com/office/drawing/2014/main" id="{E6E2FBC1-27D5-47CA-BCC9-3BDF5E51E0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01724"/>
              </p:ext>
            </p:extLst>
          </p:nvPr>
        </p:nvGraphicFramePr>
        <p:xfrm>
          <a:off x="6645349" y="116632"/>
          <a:ext cx="5286306" cy="3255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Visio" r:id="rId3" imgW="17754600" imgH="10925130" progId="Visio.Drawing.15">
                  <p:embed/>
                </p:oleObj>
              </mc:Choice>
              <mc:Fallback>
                <p:oleObj name="Visio" r:id="rId3" imgW="17754600" imgH="10925130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5349" y="116632"/>
                        <a:ext cx="5286306" cy="3255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">
            <a:extLst>
              <a:ext uri="{FF2B5EF4-FFF2-40B4-BE49-F238E27FC236}">
                <a16:creationId xmlns:a16="http://schemas.microsoft.com/office/drawing/2014/main" id="{706B170A-2ECD-4F7B-AC28-4E1F8CFF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7864" y="35138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2" name="Obiekt 11">
            <a:extLst>
              <a:ext uri="{FF2B5EF4-FFF2-40B4-BE49-F238E27FC236}">
                <a16:creationId xmlns:a16="http://schemas.microsoft.com/office/drawing/2014/main" id="{63EBC22A-5B07-43C8-A28F-85BD1B6F3E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9839373"/>
              </p:ext>
            </p:extLst>
          </p:nvPr>
        </p:nvGraphicFramePr>
        <p:xfrm>
          <a:off x="6475228" y="3401209"/>
          <a:ext cx="5552120" cy="3428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Visio" r:id="rId5" imgW="17754487" imgH="10963350" progId="Visio.Drawing.15">
                  <p:embed/>
                </p:oleObj>
              </mc:Choice>
              <mc:Fallback>
                <p:oleObj name="Visio" r:id="rId5" imgW="17754487" imgH="10963350" progId="Visio.Drawing.1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228" y="3401209"/>
                        <a:ext cx="5552120" cy="34287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Obraz 12">
            <a:extLst>
              <a:ext uri="{FF2B5EF4-FFF2-40B4-BE49-F238E27FC236}">
                <a16:creationId xmlns:a16="http://schemas.microsoft.com/office/drawing/2014/main" id="{0689C449-3900-4CEE-96F8-2D413235191D}"/>
              </a:ext>
            </a:extLst>
          </p:cNvPr>
          <p:cNvPicPr/>
          <p:nvPr/>
        </p:nvPicPr>
        <p:blipFill rotWithShape="1">
          <a:blip r:embed="rId7"/>
          <a:srcRect l="36114" t="19608" r="22352" b="13922"/>
          <a:stretch/>
        </p:blipFill>
        <p:spPr bwMode="auto">
          <a:xfrm>
            <a:off x="260345" y="1330001"/>
            <a:ext cx="3694430" cy="3326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6B4E17A-253B-4D61-B2FA-F66FD5375513}"/>
              </a:ext>
            </a:extLst>
          </p:cNvPr>
          <p:cNvPicPr/>
          <p:nvPr/>
        </p:nvPicPr>
        <p:blipFill rotWithShape="1">
          <a:blip r:embed="rId8"/>
          <a:srcRect l="19089" t="6006" r="18410" b="9009"/>
          <a:stretch/>
        </p:blipFill>
        <p:spPr bwMode="auto">
          <a:xfrm>
            <a:off x="2899749" y="4077194"/>
            <a:ext cx="3599180" cy="2752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9DCF53B-5A89-457F-8585-C969BC1A20A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19" y="-11446"/>
            <a:ext cx="3694430" cy="23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76742"/>
      </p:ext>
    </p:extLst>
  </p:cSld>
  <p:clrMapOvr>
    <a:masterClrMapping/>
  </p:clrMapOvr>
  <p:transition>
    <p:randomBa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idx="11"/>
          </p:nvPr>
        </p:nvSpPr>
        <p:spPr>
          <a:xfrm>
            <a:off x="930200" y="53184"/>
            <a:ext cx="11046299" cy="864096"/>
          </a:xfrm>
        </p:spPr>
        <p:txBody>
          <a:bodyPr/>
          <a:lstStyle/>
          <a:p>
            <a:r>
              <a:rPr lang="pl-PL" dirty="0"/>
              <a:t>GPS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B620AAA-5A4A-40A0-B091-AD66F59AF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631" y="4784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06B170A-2ECD-4F7B-AC28-4E1F8CFF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7864" y="35138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B7F878CD-1334-402F-B56A-7D8C169B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8" t="21667" r="18437" b="10834"/>
          <a:stretch>
            <a:fillRect/>
          </a:stretch>
        </p:blipFill>
        <p:spPr bwMode="auto">
          <a:xfrm>
            <a:off x="5810637" y="60531"/>
            <a:ext cx="63293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7DFACB93-1468-4F42-B107-2CB1F53C1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 t="44444" r="37032" b="15834"/>
          <a:stretch>
            <a:fillRect/>
          </a:stretch>
        </p:blipFill>
        <p:spPr bwMode="auto">
          <a:xfrm>
            <a:off x="2532195" y="0"/>
            <a:ext cx="3105150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6F67CF54-CB95-426E-9327-511B44A45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1" t="50000" r="37656" b="22221"/>
          <a:stretch>
            <a:fillRect/>
          </a:stretch>
        </p:blipFill>
        <p:spPr bwMode="auto">
          <a:xfrm>
            <a:off x="52000" y="970464"/>
            <a:ext cx="25003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0">
            <a:extLst>
              <a:ext uri="{FF2B5EF4-FFF2-40B4-BE49-F238E27FC236}">
                <a16:creationId xmlns:a16="http://schemas.microsoft.com/office/drawing/2014/main" id="{64DB2C53-8022-4C4F-8AC9-DA9FB97B1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4" t="27527" r="25322" b="24301"/>
          <a:stretch>
            <a:fillRect/>
          </a:stretch>
        </p:blipFill>
        <p:spPr bwMode="auto">
          <a:xfrm>
            <a:off x="1112970" y="3794355"/>
            <a:ext cx="5649337" cy="311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858894"/>
      </p:ext>
    </p:extLst>
  </p:cSld>
  <p:clrMapOvr>
    <a:masterClrMapping/>
  </p:clrMapOvr>
  <p:transition>
    <p:randomBa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idx="11"/>
          </p:nvPr>
        </p:nvSpPr>
        <p:spPr>
          <a:xfrm>
            <a:off x="930200" y="53184"/>
            <a:ext cx="11046299" cy="864096"/>
          </a:xfrm>
        </p:spPr>
        <p:txBody>
          <a:bodyPr/>
          <a:lstStyle/>
          <a:p>
            <a:r>
              <a:rPr lang="pl-PL" dirty="0"/>
              <a:t>Badania CFX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B620AAA-5A4A-40A0-B091-AD66F59AF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631" y="4784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06B170A-2ECD-4F7B-AC28-4E1F8CFF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7864" y="35138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6DB82512-9240-4D78-8CAF-4E3D83D72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14691" r="18264" b="26420"/>
          <a:stretch/>
        </p:blipFill>
        <p:spPr bwMode="auto">
          <a:xfrm>
            <a:off x="5334399" y="362338"/>
            <a:ext cx="6642100" cy="341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76D6CF22-5782-4D24-A173-0FC4A2117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4" t="20458" r="29762" b="25503"/>
          <a:stretch/>
        </p:blipFill>
        <p:spPr bwMode="auto">
          <a:xfrm>
            <a:off x="87910" y="917280"/>
            <a:ext cx="4927194" cy="31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C60FE25C-AAE7-4CC5-9D15-55E6853C8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0" t="32892" r="27063" b="27460"/>
          <a:stretch/>
        </p:blipFill>
        <p:spPr bwMode="auto">
          <a:xfrm>
            <a:off x="5232449" y="3692631"/>
            <a:ext cx="6744050" cy="305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875720"/>
      </p:ext>
    </p:extLst>
  </p:cSld>
  <p:clrMapOvr>
    <a:masterClrMapping/>
  </p:clrMapOvr>
  <p:transition>
    <p:randomBa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idx="11"/>
          </p:nvPr>
        </p:nvSpPr>
        <p:spPr>
          <a:xfrm>
            <a:off x="930200" y="53184"/>
            <a:ext cx="11046299" cy="864096"/>
          </a:xfrm>
        </p:spPr>
        <p:txBody>
          <a:bodyPr/>
          <a:lstStyle/>
          <a:p>
            <a:r>
              <a:rPr lang="pl-PL" dirty="0"/>
              <a:t>Badania polowe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B620AAA-5A4A-40A0-B091-AD66F59AF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631" y="4784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06B170A-2ECD-4F7B-AC28-4E1F8CFF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7864" y="35138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8" name="Obraz 7" descr="C:\Users\Marcin Lackowski\AppData\Local\Temp\Temp1_Elektrownia Opole Kryza.zip\Elektrownia Opole Kryza\WP_20180620_001.jpg">
            <a:extLst>
              <a:ext uri="{FF2B5EF4-FFF2-40B4-BE49-F238E27FC236}">
                <a16:creationId xmlns:a16="http://schemas.microsoft.com/office/drawing/2014/main" id="{1FF9ADDF-5E06-49EE-93A3-E7F05E9BA57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1" y="808086"/>
            <a:ext cx="4535738" cy="305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C:\Users\Marcin Lackowski\AppData\Local\Temp\Temp1_Elektrownia Opole Kryza.zip\Elektrownia Opole Kryza\WP_20180620_003.jpg">
            <a:extLst>
              <a:ext uri="{FF2B5EF4-FFF2-40B4-BE49-F238E27FC236}">
                <a16:creationId xmlns:a16="http://schemas.microsoft.com/office/drawing/2014/main" id="{AC84CD60-5D1A-442B-AF87-0917CCC01B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183" y="808085"/>
            <a:ext cx="4535737" cy="3053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4DE413E-5108-42C4-93B6-47661C9E10A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580" y="3242945"/>
            <a:ext cx="5773420" cy="3615055"/>
          </a:xfrm>
          <a:prstGeom prst="rect">
            <a:avLst/>
          </a:prstGeom>
          <a:noFill/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7D08794-1CCE-41AB-89D2-8B5E2C14A7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23" t="17984" r="27267" b="9781"/>
          <a:stretch/>
        </p:blipFill>
        <p:spPr>
          <a:xfrm>
            <a:off x="85061" y="3046114"/>
            <a:ext cx="3904618" cy="375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99288"/>
      </p:ext>
    </p:extLst>
  </p:cSld>
  <p:clrMapOvr>
    <a:masterClrMapping/>
  </p:clrMapOvr>
  <p:transition>
    <p:randomBa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Złącza kołnierzowe</a:t>
            </a: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dirty="0"/>
              <a:t>Obliczenia zgodne z EN 1591 - 1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t="20262" r="3897" b="13525"/>
          <a:stretch/>
        </p:blipFill>
        <p:spPr bwMode="auto">
          <a:xfrm>
            <a:off x="1431566" y="1988840"/>
            <a:ext cx="10309004" cy="411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608934"/>
      </p:ext>
    </p:extLst>
  </p:cSld>
  <p:clrMapOvr>
    <a:masterClrMapping/>
  </p:clrMapOvr>
  <p:transition>
    <p:randomBa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7"/>
          <p:cNvSpPr txBox="1">
            <a:spLocks noChangeArrowheads="1"/>
          </p:cNvSpPr>
          <p:nvPr/>
        </p:nvSpPr>
        <p:spPr bwMode="auto">
          <a:xfrm>
            <a:off x="2459038" y="280970"/>
            <a:ext cx="78851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ts val="4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1pPr>
            <a:lvl2pPr eaLnBrk="0" hangingPunct="0">
              <a:spcBef>
                <a:spcPts val="4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2pPr>
            <a:lvl3pPr eaLnBrk="0" hangingPunct="0">
              <a:spcBef>
                <a:spcPts val="4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3pPr>
            <a:lvl4pPr eaLnBrk="0" hangingPunct="0">
              <a:spcBef>
                <a:spcPts val="4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4pPr>
            <a:lvl5pPr eaLnBrk="0" hangingPunct="0">
              <a:spcBef>
                <a:spcPts val="4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200" b="1" dirty="0">
                <a:latin typeface="Calibri" pitchFamily="34" charset="0"/>
                <a:cs typeface="Calibri" pitchFamily="34" charset="0"/>
              </a:rPr>
              <a:t>Laboratorium Techniki Uszczelniania i Armatury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200" dirty="0" err="1">
                <a:latin typeface="Calibri" pitchFamily="34" charset="0"/>
                <a:cs typeface="Calibri" pitchFamily="34" charset="0"/>
              </a:rPr>
              <a:t>Laboratory</a:t>
            </a:r>
            <a:r>
              <a:rPr lang="pl-PL" altLang="pl-PL" sz="3200" dirty="0">
                <a:latin typeface="Calibri" pitchFamily="34" charset="0"/>
                <a:cs typeface="Calibri" pitchFamily="34" charset="0"/>
              </a:rPr>
              <a:t> of </a:t>
            </a:r>
            <a:r>
              <a:rPr lang="pl-PL" altLang="pl-PL" sz="3200" dirty="0" err="1">
                <a:latin typeface="Calibri" pitchFamily="34" charset="0"/>
                <a:cs typeface="Calibri" pitchFamily="34" charset="0"/>
              </a:rPr>
              <a:t>Sealing</a:t>
            </a:r>
            <a:r>
              <a:rPr lang="pl-PL" altLang="pl-PL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altLang="pl-PL" sz="3200" dirty="0" err="1">
                <a:latin typeface="Calibri" pitchFamily="34" charset="0"/>
                <a:cs typeface="Calibri" pitchFamily="34" charset="0"/>
              </a:rPr>
              <a:t>Techniques</a:t>
            </a:r>
            <a:r>
              <a:rPr lang="pl-PL" altLang="pl-PL" sz="3200" dirty="0">
                <a:latin typeface="Calibri" pitchFamily="34" charset="0"/>
                <a:cs typeface="Calibri" pitchFamily="34" charset="0"/>
              </a:rPr>
              <a:t> and </a:t>
            </a:r>
            <a:r>
              <a:rPr lang="pl-PL" altLang="pl-PL" sz="3200" dirty="0" err="1">
                <a:latin typeface="Calibri" pitchFamily="34" charset="0"/>
                <a:cs typeface="Calibri" pitchFamily="34" charset="0"/>
              </a:rPr>
              <a:t>Valves</a:t>
            </a:r>
            <a:endParaRPr lang="en-GB" altLang="pl-PL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279577" y="4143380"/>
            <a:ext cx="4392487" cy="237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spcBef>
                <a:spcPts val="4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1pPr>
            <a:lvl2pPr marL="741363" indent="-284163" eaLnBrk="0" hangingPunct="0">
              <a:spcBef>
                <a:spcPts val="4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2pPr>
            <a:lvl3pPr eaLnBrk="0" hangingPunct="0">
              <a:spcBef>
                <a:spcPts val="4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3pPr>
            <a:lvl4pPr eaLnBrk="0" hangingPunct="0">
              <a:spcBef>
                <a:spcPts val="4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4pPr>
            <a:lvl5pPr eaLnBrk="0" hangingPunct="0">
              <a:spcBef>
                <a:spcPts val="4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9pPr>
          </a:lstStyle>
          <a:p>
            <a:pPr marL="58737" indent="0" algn="r" eaLnBrk="1" fontAlgn="base" hangingPunct="1">
              <a:spcBef>
                <a:spcPts val="350"/>
              </a:spcBef>
              <a:spcAft>
                <a:spcPct val="0"/>
              </a:spcAft>
              <a:buClr>
                <a:prstClr val="black"/>
              </a:buClr>
              <a:defRPr/>
            </a:pPr>
            <a:endParaRPr lang="pl-PL" sz="1200" b="1" dirty="0">
              <a:solidFill>
                <a:prstClr val="white">
                  <a:lumMod val="50000"/>
                </a:prst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AB4FC503-8EB7-4B53-BDAA-378712C04436}"/>
              </a:ext>
            </a:extLst>
          </p:cNvPr>
          <p:cNvCxnSpPr>
            <a:cxnSpLocks/>
          </p:cNvCxnSpPr>
          <p:nvPr/>
        </p:nvCxnSpPr>
        <p:spPr>
          <a:xfrm rot="10800000">
            <a:off x="2308448" y="1506772"/>
            <a:ext cx="4334743" cy="1588"/>
          </a:xfrm>
          <a:prstGeom prst="line">
            <a:avLst/>
          </a:prstGeom>
          <a:ln w="38100">
            <a:solidFill>
              <a:srgbClr val="C1D02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B4FC503-8EB7-4B53-BDAA-378712C04436}"/>
              </a:ext>
            </a:extLst>
          </p:cNvPr>
          <p:cNvCxnSpPr>
            <a:cxnSpLocks/>
          </p:cNvCxnSpPr>
          <p:nvPr/>
        </p:nvCxnSpPr>
        <p:spPr>
          <a:xfrm rot="10800000">
            <a:off x="2381225" y="6715148"/>
            <a:ext cx="4334743" cy="1588"/>
          </a:xfrm>
          <a:prstGeom prst="line">
            <a:avLst/>
          </a:prstGeom>
          <a:ln w="12700">
            <a:solidFill>
              <a:srgbClr val="C1D02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43EF9AE1-140B-4D6E-977A-7B6F1575F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972" y="1546523"/>
            <a:ext cx="3455128" cy="50084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A7F50A2-22BA-48E1-91B3-18289A28D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252" y="1537309"/>
            <a:ext cx="3420084" cy="503495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247D3A0-4B17-486A-BFE1-45BC0D04F4B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16715" r="27074"/>
          <a:stretch/>
        </p:blipFill>
        <p:spPr bwMode="auto">
          <a:xfrm>
            <a:off x="9526669" y="27410"/>
            <a:ext cx="1029335" cy="996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472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7"/>
          <p:cNvSpPr txBox="1">
            <a:spLocks noChangeArrowheads="1"/>
          </p:cNvSpPr>
          <p:nvPr/>
        </p:nvSpPr>
        <p:spPr bwMode="auto">
          <a:xfrm>
            <a:off x="2459038" y="621630"/>
            <a:ext cx="78851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ts val="4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1pPr>
            <a:lvl2pPr eaLnBrk="0" hangingPunct="0">
              <a:spcBef>
                <a:spcPts val="4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2pPr>
            <a:lvl3pPr eaLnBrk="0" hangingPunct="0">
              <a:spcBef>
                <a:spcPts val="4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3pPr>
            <a:lvl4pPr eaLnBrk="0" hangingPunct="0">
              <a:spcBef>
                <a:spcPts val="4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4pPr>
            <a:lvl5pPr eaLnBrk="0" hangingPunct="0">
              <a:spcBef>
                <a:spcPts val="4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200" b="1" dirty="0">
                <a:latin typeface="Calibri" pitchFamily="34" charset="0"/>
                <a:cs typeface="Calibri" pitchFamily="34" charset="0"/>
              </a:rPr>
              <a:t>Laboratorium Techniki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200" b="1" dirty="0">
                <a:latin typeface="Calibri" pitchFamily="34" charset="0"/>
                <a:cs typeface="Calibri" pitchFamily="34" charset="0"/>
              </a:rPr>
              <a:t>Uszczelniania i Armatury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200" dirty="0" err="1">
                <a:latin typeface="Calibri" pitchFamily="34" charset="0"/>
                <a:cs typeface="Calibri" pitchFamily="34" charset="0"/>
              </a:rPr>
              <a:t>Laboratory</a:t>
            </a:r>
            <a:r>
              <a:rPr lang="pl-PL" altLang="pl-PL" sz="3200" dirty="0">
                <a:latin typeface="Calibri" pitchFamily="34" charset="0"/>
                <a:cs typeface="Calibri" pitchFamily="34" charset="0"/>
              </a:rPr>
              <a:t> of </a:t>
            </a:r>
            <a:r>
              <a:rPr lang="pl-PL" altLang="pl-PL" sz="3200" dirty="0" err="1">
                <a:latin typeface="Calibri" pitchFamily="34" charset="0"/>
                <a:cs typeface="Calibri" pitchFamily="34" charset="0"/>
              </a:rPr>
              <a:t>Sealing</a:t>
            </a:r>
            <a:r>
              <a:rPr lang="pl-PL" altLang="pl-PL" sz="32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200" dirty="0" err="1">
                <a:latin typeface="Calibri" pitchFamily="34" charset="0"/>
                <a:cs typeface="Calibri" pitchFamily="34" charset="0"/>
              </a:rPr>
              <a:t>Techniques</a:t>
            </a:r>
            <a:r>
              <a:rPr lang="pl-PL" altLang="pl-PL" sz="3200" dirty="0">
                <a:latin typeface="Calibri" pitchFamily="34" charset="0"/>
                <a:cs typeface="Calibri" pitchFamily="34" charset="0"/>
              </a:rPr>
              <a:t> and </a:t>
            </a:r>
            <a:r>
              <a:rPr lang="pl-PL" altLang="pl-PL" sz="3200" dirty="0" err="1">
                <a:latin typeface="Calibri" pitchFamily="34" charset="0"/>
                <a:cs typeface="Calibri" pitchFamily="34" charset="0"/>
              </a:rPr>
              <a:t>Valves</a:t>
            </a:r>
            <a:endParaRPr lang="en-GB" altLang="pl-PL" sz="32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AB4FC503-8EB7-4B53-BDAA-378712C04436}"/>
              </a:ext>
            </a:extLst>
          </p:cNvPr>
          <p:cNvCxnSpPr>
            <a:cxnSpLocks/>
          </p:cNvCxnSpPr>
          <p:nvPr/>
        </p:nvCxnSpPr>
        <p:spPr>
          <a:xfrm rot="10800000">
            <a:off x="2308448" y="2059259"/>
            <a:ext cx="4334743" cy="1588"/>
          </a:xfrm>
          <a:prstGeom prst="line">
            <a:avLst/>
          </a:prstGeom>
          <a:ln w="38100">
            <a:solidFill>
              <a:srgbClr val="C1D02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B4FC503-8EB7-4B53-BDAA-378712C04436}"/>
              </a:ext>
            </a:extLst>
          </p:cNvPr>
          <p:cNvCxnSpPr>
            <a:cxnSpLocks/>
          </p:cNvCxnSpPr>
          <p:nvPr/>
        </p:nvCxnSpPr>
        <p:spPr>
          <a:xfrm rot="10800000">
            <a:off x="2381225" y="6715148"/>
            <a:ext cx="4334743" cy="1588"/>
          </a:xfrm>
          <a:prstGeom prst="line">
            <a:avLst/>
          </a:prstGeom>
          <a:ln w="12700">
            <a:solidFill>
              <a:srgbClr val="C1D02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Obraz 3">
            <a:extLst>
              <a:ext uri="{FF2B5EF4-FFF2-40B4-BE49-F238E27FC236}">
                <a16:creationId xmlns:a16="http://schemas.microsoft.com/office/drawing/2014/main" id="{F936F2F7-5D46-44B7-91B7-9F87BBF64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166" y="2272826"/>
            <a:ext cx="4426338" cy="403649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E277439-4C98-4797-A267-A3638DDA6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666" y="2344832"/>
            <a:ext cx="4342172" cy="403649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5065A1C-3CD8-4042-A0F2-3609685109B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16715" r="27074"/>
          <a:stretch/>
        </p:blipFill>
        <p:spPr bwMode="auto">
          <a:xfrm>
            <a:off x="6804070" y="-27384"/>
            <a:ext cx="1452171" cy="13653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677DAD3-689F-42F0-9E6E-A999C43D40E4}"/>
              </a:ext>
            </a:extLst>
          </p:cNvPr>
          <p:cNvPicPr/>
          <p:nvPr/>
        </p:nvPicPr>
        <p:blipFill rotWithShape="1">
          <a:blip r:embed="rId6"/>
          <a:srcRect l="32201" t="5041" r="32537" b="4660"/>
          <a:stretch/>
        </p:blipFill>
        <p:spPr bwMode="auto">
          <a:xfrm>
            <a:off x="8372670" y="1"/>
            <a:ext cx="2272665" cy="3273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134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3B99948-0AEF-4446-8660-3B37B4B56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42404" y="6105641"/>
            <a:ext cx="10730786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latin typeface="+mj-lt"/>
              </a:rPr>
              <a:t>Rys.6. Badanie wycieku z zaworu metodą detekcji helowej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E56958FA-9F0A-48B3-BAA5-9F0BE8380F0E}"/>
              </a:ext>
            </a:extLst>
          </p:cNvPr>
          <p:cNvSpPr txBox="1">
            <a:spLocks/>
          </p:cNvSpPr>
          <p:nvPr/>
        </p:nvSpPr>
        <p:spPr bwMode="auto">
          <a:xfrm>
            <a:off x="-605274" y="-199239"/>
            <a:ext cx="8424862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b="1" dirty="0"/>
              <a:t>Badania eksperymentalne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4A29910-B5BE-48D7-8972-AB24D752B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t="25087" r="51688" b="33435"/>
          <a:stretch>
            <a:fillRect/>
          </a:stretch>
        </p:blipFill>
        <p:spPr bwMode="auto">
          <a:xfrm>
            <a:off x="120665" y="758898"/>
            <a:ext cx="4725987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">
            <a:extLst>
              <a:ext uri="{FF2B5EF4-FFF2-40B4-BE49-F238E27FC236}">
                <a16:creationId xmlns:a16="http://schemas.microsoft.com/office/drawing/2014/main" id="{D5EE9F7A-BAF9-4007-991E-9D82126BF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8" t="55524" r="52292" b="27480"/>
          <a:stretch>
            <a:fillRect/>
          </a:stretch>
        </p:blipFill>
        <p:spPr bwMode="auto">
          <a:xfrm>
            <a:off x="120665" y="4006923"/>
            <a:ext cx="397351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321A69F6-4D97-4180-A708-E2D50E661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35" y="712841"/>
            <a:ext cx="5726780" cy="551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972763"/>
      </p:ext>
    </p:extLst>
  </p:cSld>
  <p:clrMapOvr>
    <a:masterClrMapping/>
  </p:clrMapOvr>
  <p:transition>
    <p:randomBa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B2584AC2-5921-4FA5-B6F5-79D73F6F92F1}"/>
              </a:ext>
            </a:extLst>
          </p:cNvPr>
          <p:cNvSpPr/>
          <p:nvPr/>
        </p:nvSpPr>
        <p:spPr>
          <a:xfrm>
            <a:off x="2135560" y="3614"/>
            <a:ext cx="4464496" cy="63828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tx1"/>
                </a:solidFill>
              </a:rPr>
              <a:t>BADANIA TRWAŁOŚCIOWE ARMATURY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C5D9B11-69C8-4196-8D1F-128AF372714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16715" r="27074"/>
          <a:stretch/>
        </p:blipFill>
        <p:spPr bwMode="auto">
          <a:xfrm>
            <a:off x="9638666" y="3613"/>
            <a:ext cx="1029335" cy="996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az 4" descr="http://energetyka.pwr.edu.pl/labo_tumiap/14.png">
            <a:extLst>
              <a:ext uri="{FF2B5EF4-FFF2-40B4-BE49-F238E27FC236}">
                <a16:creationId xmlns:a16="http://schemas.microsoft.com/office/drawing/2014/main" id="{E17FA274-3F76-4E10-BC3F-5349814D242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28" y="502088"/>
            <a:ext cx="3296920" cy="19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0C60734-8426-4706-965D-73EF8332727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43" y="503540"/>
            <a:ext cx="3747770" cy="28117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7195F4B5-DA4B-4488-8155-79044A04CE77}"/>
              </a:ext>
            </a:extLst>
          </p:cNvPr>
          <p:cNvSpPr/>
          <p:nvPr/>
        </p:nvSpPr>
        <p:spPr>
          <a:xfrm>
            <a:off x="866828" y="2442648"/>
            <a:ext cx="33877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Stanowisko do badania armatury o średnicach od </a:t>
            </a:r>
            <a:r>
              <a:rPr lang="pl-PL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 1/2” do DN 100 </a:t>
            </a:r>
            <a:r>
              <a:rPr lang="pl-PL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przy ciśnieniu wody </a:t>
            </a:r>
            <a:r>
              <a:rPr lang="pl-PL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4 </a:t>
            </a:r>
            <a:r>
              <a:rPr lang="pl-PL" b="1" dirty="0" err="1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MPa</a:t>
            </a:r>
            <a:r>
              <a:rPr lang="pl-PL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r>
              <a:rPr lang="pl-PL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Parametry: do </a:t>
            </a:r>
            <a:r>
              <a:rPr lang="pl-PL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100 </a:t>
            </a:r>
            <a:r>
              <a:rPr lang="pl-PL" b="1" dirty="0" err="1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Nm</a:t>
            </a:r>
            <a:r>
              <a:rPr lang="pl-PL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l-PL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oraz posuwisto-zwrotnego do </a:t>
            </a:r>
            <a:r>
              <a:rPr lang="pl-PL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500 </a:t>
            </a:r>
            <a:r>
              <a:rPr lang="pl-PL" b="1" dirty="0" err="1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kN</a:t>
            </a:r>
            <a:r>
              <a:rPr lang="pl-PL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l-PL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wrzeciona zaworu. Możliwość oceny szczelności zewnętrznej i wewnętrznej armatury przed i po badaniach trwałościowych zgodnie z zaleceniami TA-LUFT</a:t>
            </a:r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DD646D7-20E1-444D-9EB0-3E28604F1C74}"/>
              </a:ext>
            </a:extLst>
          </p:cNvPr>
          <p:cNvSpPr/>
          <p:nvPr/>
        </p:nvSpPr>
        <p:spPr>
          <a:xfrm>
            <a:off x="4339197" y="3315320"/>
            <a:ext cx="26481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</a:rPr>
              <a:t>Stanowisko do badania zaworów wielkogabarytowych do </a:t>
            </a:r>
            <a:r>
              <a:rPr lang="pl-PL" b="1" dirty="0">
                <a:latin typeface="Calibri" panose="020F0502020204030204" pitchFamily="34" charset="0"/>
                <a:ea typeface="Times New Roman" panose="02020603050405020304" pitchFamily="18" charset="0"/>
              </a:rPr>
              <a:t>DN500 </a:t>
            </a: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</a:rPr>
              <a:t>z zastosowaniem ruchu obrotowego do </a:t>
            </a:r>
            <a:r>
              <a:rPr lang="pl-PL" b="1" dirty="0">
                <a:latin typeface="Calibri" panose="020F0502020204030204" pitchFamily="34" charset="0"/>
                <a:ea typeface="Times New Roman" panose="02020603050405020304" pitchFamily="18" charset="0"/>
              </a:rPr>
              <a:t>500Nm</a:t>
            </a:r>
            <a:endParaRPr lang="pl-PL" b="1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9988737-2BD8-4C1A-836C-62B235632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2910" y="3542680"/>
            <a:ext cx="4919089" cy="331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3990"/>
      </p:ext>
    </p:extLst>
  </p:cSld>
  <p:clrMapOvr>
    <a:masterClrMapping/>
  </p:clrMapOvr>
  <p:transition>
    <p:randomBa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B2584AC2-5921-4FA5-B6F5-79D73F6F92F1}"/>
              </a:ext>
            </a:extLst>
          </p:cNvPr>
          <p:cNvSpPr/>
          <p:nvPr/>
        </p:nvSpPr>
        <p:spPr>
          <a:xfrm>
            <a:off x="2135560" y="3614"/>
            <a:ext cx="4104456" cy="63828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tx1"/>
                </a:solidFill>
              </a:rPr>
              <a:t>BADANIA TRWAŁOŚCIOWE ARMATURY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C5D9B11-69C8-4196-8D1F-128AF372714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16715" r="27074"/>
          <a:stretch/>
        </p:blipFill>
        <p:spPr bwMode="auto">
          <a:xfrm>
            <a:off x="9638666" y="3613"/>
            <a:ext cx="1029335" cy="996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az 8" descr="http://energetyka.pwr.edu.pl/labo_tumiap/07.png">
            <a:extLst>
              <a:ext uri="{FF2B5EF4-FFF2-40B4-BE49-F238E27FC236}">
                <a16:creationId xmlns:a16="http://schemas.microsoft.com/office/drawing/2014/main" id="{95D6B9AB-D0E5-4E19-9C57-0E6BBBA7FA4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591216"/>
            <a:ext cx="3332480" cy="25247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301D19E-49C1-4DCC-A5D7-945F30664AA5}"/>
              </a:ext>
            </a:extLst>
          </p:cNvPr>
          <p:cNvSpPr/>
          <p:nvPr/>
        </p:nvSpPr>
        <p:spPr>
          <a:xfrm>
            <a:off x="2135561" y="3187828"/>
            <a:ext cx="31673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Stanowisko do badania szczelności armatury do </a:t>
            </a:r>
            <a:r>
              <a:rPr lang="pl-PL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DN250</a:t>
            </a:r>
            <a:r>
              <a:rPr lang="pl-PL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i złączy kołnierzowych w temperaturze do  -</a:t>
            </a:r>
            <a:r>
              <a:rPr lang="pl-PL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60°C</a:t>
            </a:r>
            <a:r>
              <a:rPr lang="pl-PL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r>
              <a:rPr lang="pl-PL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Możliwość oceny szczelności  uszczelnień spoczynkowych o średnicy </a:t>
            </a:r>
            <a:r>
              <a:rPr lang="pl-PL" b="1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DN 100 </a:t>
            </a:r>
            <a:r>
              <a:rPr lang="pl-PL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przy ciśnieniu do 10 </a:t>
            </a:r>
            <a:r>
              <a:rPr lang="pl-PL" dirty="0" err="1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MPa</a:t>
            </a:r>
            <a:r>
              <a:rPr lang="pl-PL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oraz nacisku do 70 </a:t>
            </a:r>
            <a:r>
              <a:rPr lang="pl-PL" dirty="0" err="1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MPa</a:t>
            </a: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496874F-238F-4648-9FE7-7800C341213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4929" y="645972"/>
            <a:ext cx="4224655" cy="31673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17B4DA61-4774-4AF2-ACBE-B602FA3C774F}"/>
              </a:ext>
            </a:extLst>
          </p:cNvPr>
          <p:cNvSpPr/>
          <p:nvPr/>
        </p:nvSpPr>
        <p:spPr>
          <a:xfrm>
            <a:off x="6017543" y="46064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Stanowisko do oceny wycieku z zaworów przy pomocy detektora helowego zgodnie z zaleceniami TA-LUFT oraz normy EN 15848-1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0255911"/>
      </p:ext>
    </p:extLst>
  </p:cSld>
  <p:clrMapOvr>
    <a:masterClrMapping/>
  </p:clrMapOvr>
  <p:transition>
    <p:randomBa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CDE2DF5-1C09-4704-AB61-8B29570ADF6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16715" r="27074"/>
          <a:stretch/>
        </p:blipFill>
        <p:spPr bwMode="auto">
          <a:xfrm>
            <a:off x="9552385" y="0"/>
            <a:ext cx="1029335" cy="996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DDF2ED75-6A6A-43A6-A016-730215629139}"/>
              </a:ext>
            </a:extLst>
          </p:cNvPr>
          <p:cNvSpPr/>
          <p:nvPr/>
        </p:nvSpPr>
        <p:spPr>
          <a:xfrm>
            <a:off x="2135560" y="3614"/>
            <a:ext cx="5616624" cy="54506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tx1"/>
                </a:solidFill>
              </a:rPr>
              <a:t>BADANIA KRIOGENICZNE USZCZELNIEŃ PŁASKICH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F8711B6-38BA-4551-9F65-CBE2C5D5C7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38" y="996951"/>
            <a:ext cx="4824536" cy="2102929"/>
          </a:xfrm>
          <a:prstGeom prst="rect">
            <a:avLst/>
          </a:prstGeom>
          <a:noFill/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84C1691-7BF0-47A7-A704-5F3F3EF0E2E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122" y="466502"/>
            <a:ext cx="3726854" cy="2890490"/>
          </a:xfrm>
          <a:prstGeom prst="rect">
            <a:avLst/>
          </a:prstGeom>
          <a:noFill/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20C3A02-7737-4005-899A-989D898132B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0"/>
          <a:stretch/>
        </p:blipFill>
        <p:spPr bwMode="auto">
          <a:xfrm>
            <a:off x="1637844" y="3356993"/>
            <a:ext cx="6079688" cy="34947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085551"/>
      </p:ext>
    </p:extLst>
  </p:cSld>
  <p:clrMapOvr>
    <a:masterClrMapping/>
  </p:clrMapOvr>
  <p:transition>
    <p:randomBa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CDE2DF5-1C09-4704-AB61-8B29570ADF6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16715" r="27074"/>
          <a:stretch/>
        </p:blipFill>
        <p:spPr bwMode="auto">
          <a:xfrm>
            <a:off x="9552385" y="0"/>
            <a:ext cx="1029335" cy="996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DDF2ED75-6A6A-43A6-A016-730215629139}"/>
              </a:ext>
            </a:extLst>
          </p:cNvPr>
          <p:cNvSpPr/>
          <p:nvPr/>
        </p:nvSpPr>
        <p:spPr>
          <a:xfrm>
            <a:off x="2135560" y="3614"/>
            <a:ext cx="5616624" cy="54506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tx1"/>
                </a:solidFill>
              </a:rPr>
              <a:t>BADANIA KRIOGENICZNE USZCZELNIEŃ PŁASKICH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9832FD5-C304-4B13-859C-BC6DEC3FBDB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73792"/>
            <a:ext cx="6128464" cy="3271304"/>
          </a:xfrm>
          <a:prstGeom prst="rect">
            <a:avLst/>
          </a:prstGeom>
          <a:noFill/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C7D6A1E-6E8F-42FD-8F69-393B59815B68}"/>
              </a:ext>
            </a:extLst>
          </p:cNvPr>
          <p:cNvSpPr txBox="1"/>
          <p:nvPr/>
        </p:nvSpPr>
        <p:spPr>
          <a:xfrm>
            <a:off x="1912994" y="3727061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 Złącze kołnierzowo śrubowe z uszczelnieniem po schłodzeniu w ciekłym azocie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D6766CD-0373-4157-B805-6D8546D96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311" y="3429000"/>
            <a:ext cx="3865689" cy="3429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C246033-AC5F-4DDF-8F81-7B79FE607901}"/>
              </a:ext>
            </a:extLst>
          </p:cNvPr>
          <p:cNvSpPr/>
          <p:nvPr/>
        </p:nvSpPr>
        <p:spPr>
          <a:xfrm>
            <a:off x="8584824" y="2300680"/>
            <a:ext cx="2047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Przykładowe wyniki pomiarów wycieku helu w funkcji ciśnienia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19AAE2B-69BA-4370-BD99-78CE36131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15" y="4255092"/>
            <a:ext cx="4189737" cy="1914897"/>
          </a:xfrm>
          <a:prstGeom prst="rect">
            <a:avLst/>
          </a:prstGeom>
          <a:noFill/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F6B6677-A897-42D8-B8BF-40FD55A9B815}"/>
              </a:ext>
            </a:extLst>
          </p:cNvPr>
          <p:cNvSpPr txBox="1"/>
          <p:nvPr/>
        </p:nvSpPr>
        <p:spPr>
          <a:xfrm>
            <a:off x="1912994" y="6222599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 pomiary geometrii</a:t>
            </a:r>
          </a:p>
        </p:txBody>
      </p:sp>
    </p:spTree>
    <p:extLst>
      <p:ext uri="{BB962C8B-B14F-4D97-AF65-F5344CB8AC3E}">
        <p14:creationId xmlns:p14="http://schemas.microsoft.com/office/powerpoint/2010/main" val="814477011"/>
      </p:ext>
    </p:extLst>
  </p:cSld>
  <p:clrMapOvr>
    <a:masterClrMapping/>
  </p:clrMapOvr>
  <p:transition>
    <p:randomBa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F085B3-5ECB-4750-BB24-0394830B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568" y="3662358"/>
            <a:ext cx="4454638" cy="317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8">
            <a:extLst>
              <a:ext uri="{FF2B5EF4-FFF2-40B4-BE49-F238E27FC236}">
                <a16:creationId xmlns:a16="http://schemas.microsoft.com/office/drawing/2014/main" id="{2DFCAAFF-3C06-4139-B5EF-E65B088D7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0" r="59801" b="45268"/>
          <a:stretch>
            <a:fillRect/>
          </a:stretch>
        </p:blipFill>
        <p:spPr bwMode="auto">
          <a:xfrm>
            <a:off x="3509579" y="21117"/>
            <a:ext cx="2998788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F:\Grzesio\LTUA\Zawory\bezpieczeństwa\IMG_8628.JPG">
            <a:extLst>
              <a:ext uri="{FF2B5EF4-FFF2-40B4-BE49-F238E27FC236}">
                <a16:creationId xmlns:a16="http://schemas.microsoft.com/office/drawing/2014/main" id="{F8A24B0A-316E-4D13-85F7-5D2EC445B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24626"/>
            <a:ext cx="24495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:\Grzesio\LTUA\Zawory\bezpieczeństwa\IMG_8638.JPG">
            <a:extLst>
              <a:ext uri="{FF2B5EF4-FFF2-40B4-BE49-F238E27FC236}">
                <a16:creationId xmlns:a16="http://schemas.microsoft.com/office/drawing/2014/main" id="{21043236-5983-456A-8AA3-A2DEAEE9C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2370138"/>
            <a:ext cx="33718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2">
            <a:extLst>
              <a:ext uri="{FF2B5EF4-FFF2-40B4-BE49-F238E27FC236}">
                <a16:creationId xmlns:a16="http://schemas.microsoft.com/office/drawing/2014/main" id="{CE722D9F-72A2-4292-9316-8E72B51F4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018" y="21116"/>
            <a:ext cx="2339752" cy="236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RV seat leakage test workshop.png">
            <a:extLst>
              <a:ext uri="{FF2B5EF4-FFF2-40B4-BE49-F238E27FC236}">
                <a16:creationId xmlns:a16="http://schemas.microsoft.com/office/drawing/2014/main" id="{057CCCCE-A7A0-4C34-93F2-4A67EA0ED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0" t="11388" r="34188"/>
          <a:stretch/>
        </p:blipFill>
        <p:spPr bwMode="auto">
          <a:xfrm>
            <a:off x="6724773" y="-32428"/>
            <a:ext cx="1621334" cy="245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D1299A21-3CDA-40FD-A620-0CB414A44077}"/>
              </a:ext>
            </a:extLst>
          </p:cNvPr>
          <p:cNvSpPr/>
          <p:nvPr/>
        </p:nvSpPr>
        <p:spPr>
          <a:xfrm>
            <a:off x="2221070" y="54414"/>
            <a:ext cx="3226858" cy="63828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tx1"/>
                </a:solidFill>
              </a:rPr>
              <a:t>ZAWORY BEZPIECZEŃSTWA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47A1BE6-B294-4EBF-9A52-9DACEB2120C4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16715" r="27074"/>
          <a:stretch/>
        </p:blipFill>
        <p:spPr bwMode="auto">
          <a:xfrm>
            <a:off x="1552129" y="5886897"/>
            <a:ext cx="1029335" cy="996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8261855"/>
      </p:ext>
    </p:extLst>
  </p:cSld>
  <p:clrMapOvr>
    <a:masterClrMapping/>
  </p:clrMapOvr>
  <p:transition>
    <p:randomBa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>
            <a:extLst>
              <a:ext uri="{FF2B5EF4-FFF2-40B4-BE49-F238E27FC236}">
                <a16:creationId xmlns:a16="http://schemas.microsoft.com/office/drawing/2014/main" id="{7FA89CD5-DCFA-4295-82C9-4FEF93C75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2" t="13528" r="38087" b="3748"/>
          <a:stretch>
            <a:fillRect/>
          </a:stretch>
        </p:blipFill>
        <p:spPr bwMode="auto">
          <a:xfrm>
            <a:off x="7824192" y="29335"/>
            <a:ext cx="2541712" cy="302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Moje dokumenty\nosnosc.bmp">
            <a:extLst>
              <a:ext uri="{FF2B5EF4-FFF2-40B4-BE49-F238E27FC236}">
                <a16:creationId xmlns:a16="http://schemas.microsoft.com/office/drawing/2014/main" id="{B0E30018-82B7-4EE8-AA0B-55DD3537D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7" y="538148"/>
            <a:ext cx="4183137" cy="252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id="{92E8637D-2297-449F-8210-E763ECC75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2" r="5015" b="16478"/>
          <a:stretch/>
        </p:blipFill>
        <p:spPr bwMode="auto">
          <a:xfrm>
            <a:off x="1559496" y="3068961"/>
            <a:ext cx="4104456" cy="158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9">
            <a:extLst>
              <a:ext uri="{FF2B5EF4-FFF2-40B4-BE49-F238E27FC236}">
                <a16:creationId xmlns:a16="http://schemas.microsoft.com/office/drawing/2014/main" id="{44DCB310-AC69-4F23-8449-35096EE18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3" t="34950" r="28741" b="10493"/>
          <a:stretch/>
        </p:blipFill>
        <p:spPr bwMode="auto">
          <a:xfrm>
            <a:off x="5663953" y="2996953"/>
            <a:ext cx="2664296" cy="18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7">
            <a:extLst>
              <a:ext uri="{FF2B5EF4-FFF2-40B4-BE49-F238E27FC236}">
                <a16:creationId xmlns:a16="http://schemas.microsoft.com/office/drawing/2014/main" id="{8BF7CF16-92CD-46DE-B0DC-8DA8F6497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0" r="5015" b="16650"/>
          <a:stretch/>
        </p:blipFill>
        <p:spPr bwMode="auto">
          <a:xfrm>
            <a:off x="1551212" y="5087808"/>
            <a:ext cx="4104457" cy="158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C9B2AFC-B75D-40A9-9BEA-B1319F8A14F8}"/>
              </a:ext>
            </a:extLst>
          </p:cNvPr>
          <p:cNvSpPr/>
          <p:nvPr/>
        </p:nvSpPr>
        <p:spPr>
          <a:xfrm>
            <a:off x="6456040" y="3429000"/>
            <a:ext cx="1421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50"/>
              </a:spcBef>
              <a:defRPr/>
            </a:pPr>
            <a:r>
              <a:rPr lang="pl-PL" dirty="0">
                <a:solidFill>
                  <a:srgbClr val="003399"/>
                </a:solidFill>
                <a:latin typeface="Calibri" pitchFamily="34" charset="0"/>
              </a:rPr>
              <a:t>Nośność 61%</a:t>
            </a:r>
          </a:p>
        </p:txBody>
      </p:sp>
      <p:pic>
        <p:nvPicPr>
          <p:cNvPr id="8" name="Obraz 9">
            <a:extLst>
              <a:ext uri="{FF2B5EF4-FFF2-40B4-BE49-F238E27FC236}">
                <a16:creationId xmlns:a16="http://schemas.microsoft.com/office/drawing/2014/main" id="{CC8BD4BF-D9D6-4E2C-8B6C-F1D569B37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t="34950" r="29570" b="12845"/>
          <a:stretch/>
        </p:blipFill>
        <p:spPr bwMode="auto">
          <a:xfrm>
            <a:off x="5768777" y="4690064"/>
            <a:ext cx="2559472" cy="198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A597357B-A8BC-492E-B34F-DA38336DFD37}"/>
              </a:ext>
            </a:extLst>
          </p:cNvPr>
          <p:cNvSpPr/>
          <p:nvPr/>
        </p:nvSpPr>
        <p:spPr>
          <a:xfrm>
            <a:off x="6337561" y="5656460"/>
            <a:ext cx="1702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50"/>
              </a:spcBef>
              <a:defRPr/>
            </a:pPr>
            <a:r>
              <a:rPr lang="pl-PL" dirty="0">
                <a:solidFill>
                  <a:srgbClr val="003399"/>
                </a:solidFill>
                <a:latin typeface="Calibri" pitchFamily="34" charset="0"/>
              </a:rPr>
              <a:t>Nośność 99,4%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FC44801-3A0E-4D16-8463-E4F4995A0A2A}"/>
              </a:ext>
            </a:extLst>
          </p:cNvPr>
          <p:cNvSpPr/>
          <p:nvPr/>
        </p:nvSpPr>
        <p:spPr>
          <a:xfrm>
            <a:off x="2221070" y="54414"/>
            <a:ext cx="3154850" cy="63828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tx1"/>
                </a:solidFill>
              </a:rPr>
              <a:t>ZAWORY BEZPIECZEŃSTWA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8EE06D8-7457-4713-BF06-114B0850FA8E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16715" r="27074"/>
          <a:stretch/>
        </p:blipFill>
        <p:spPr bwMode="auto">
          <a:xfrm>
            <a:off x="8617332" y="5116789"/>
            <a:ext cx="1908200" cy="1656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3714840"/>
      </p:ext>
    </p:extLst>
  </p:cSld>
  <p:clrMapOvr>
    <a:masterClrMapping/>
  </p:clrMapOvr>
  <p:transition>
    <p:randomBa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Dziękuję za uwagę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9B3F043-E28D-4301-9300-7F242BB3E91E}"/>
              </a:ext>
            </a:extLst>
          </p:cNvPr>
          <p:cNvSpPr txBox="1"/>
          <p:nvPr/>
        </p:nvSpPr>
        <p:spPr>
          <a:xfrm>
            <a:off x="930763" y="5235803"/>
            <a:ext cx="5831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/>
              <a:t>Dane kontaktowe</a:t>
            </a:r>
          </a:p>
          <a:p>
            <a:r>
              <a:rPr lang="pl-PL" i="1" dirty="0"/>
              <a:t>tel.       71 320 48 27</a:t>
            </a:r>
          </a:p>
          <a:p>
            <a:r>
              <a:rPr lang="pl-PL" i="1" dirty="0"/>
              <a:t>kom. 503 594 230</a:t>
            </a:r>
          </a:p>
          <a:p>
            <a:r>
              <a:rPr lang="pl-PL" i="1" dirty="0"/>
              <a:t>e-mail  GRZEGORZ.ROMANIK</a:t>
            </a:r>
            <a:r>
              <a:rPr lang="pl-PL" i="1" dirty="0">
                <a:hlinkClick r:id="rId2"/>
              </a:rPr>
              <a:t>@pwr</a:t>
            </a:r>
            <a:r>
              <a:rPr lang="pl-PL" i="1" dirty="0"/>
              <a:t>.edu.pl, janusz.rogula@pwr.edu.pl</a:t>
            </a:r>
          </a:p>
        </p:txBody>
      </p:sp>
      <p:pic>
        <p:nvPicPr>
          <p:cNvPr id="8" name="Picture 2" descr="70_lat_logo.png">
            <a:extLst>
              <a:ext uri="{FF2B5EF4-FFF2-40B4-BE49-F238E27FC236}">
                <a16:creationId xmlns:a16="http://schemas.microsoft.com/office/drawing/2014/main" id="{35EED0D7-9E60-42C0-AA07-FD89CDF68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02" y="226434"/>
            <a:ext cx="5461277" cy="457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7303667-4C1D-4ECD-A866-85345C87986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16715" r="27074"/>
          <a:stretch/>
        </p:blipFill>
        <p:spPr bwMode="auto">
          <a:xfrm>
            <a:off x="6266279" y="226434"/>
            <a:ext cx="4978370" cy="45741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4163335"/>
      </p:ext>
    </p:extLst>
  </p:cSld>
  <p:clrMapOvr>
    <a:masterClrMapping/>
  </p:clrMapOvr>
  <p:transition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0923B79B-3446-448A-87AD-CD735268A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169993"/>
              </p:ext>
            </p:extLst>
          </p:nvPr>
        </p:nvGraphicFramePr>
        <p:xfrm>
          <a:off x="1709331" y="1815768"/>
          <a:ext cx="8115153" cy="36258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5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6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39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8619">
                <a:tc>
                  <a:txBody>
                    <a:bodyPr/>
                    <a:lstStyle/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Rodzaj szczelności/</a:t>
                      </a:r>
                    </a:p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Wyciek</a:t>
                      </a:r>
                      <a:endParaRPr lang="pl-PL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Wyciek przed badaniami zmęczeniowymi</a:t>
                      </a:r>
                    </a:p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m</a:t>
                      </a:r>
                      <a:r>
                        <a:rPr lang="pl-PL" sz="1800" baseline="30000">
                          <a:effectLst/>
                        </a:rPr>
                        <a:t>3</a:t>
                      </a:r>
                      <a:r>
                        <a:rPr lang="pl-PL" sz="1800">
                          <a:effectLst/>
                        </a:rPr>
                        <a:t>/h</a:t>
                      </a:r>
                      <a:endParaRPr lang="pl-PL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Wyciek po badaniach zmęczeniowych m</a:t>
                      </a:r>
                      <a:r>
                        <a:rPr lang="pl-PL" sz="1800" baseline="30000">
                          <a:effectLst/>
                        </a:rPr>
                        <a:t>3</a:t>
                      </a:r>
                      <a:r>
                        <a:rPr lang="pl-PL" sz="1800">
                          <a:effectLst/>
                        </a:rPr>
                        <a:t>/h</a:t>
                      </a:r>
                      <a:endParaRPr lang="pl-PL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Wyciek dopuszczalny</a:t>
                      </a:r>
                    </a:p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m</a:t>
                      </a:r>
                      <a:r>
                        <a:rPr lang="pl-PL" sz="1800" baseline="30000">
                          <a:effectLst/>
                        </a:rPr>
                        <a:t>3</a:t>
                      </a:r>
                      <a:r>
                        <a:rPr lang="pl-PL" sz="1800">
                          <a:effectLst/>
                        </a:rPr>
                        <a:t>/h</a:t>
                      </a:r>
                      <a:endParaRPr lang="pl-PL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898">
                <a:tc>
                  <a:txBody>
                    <a:bodyPr/>
                    <a:lstStyle/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Wewnętrzna</a:t>
                      </a:r>
                      <a:endParaRPr lang="pl-PL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1,26*10</a:t>
                      </a:r>
                      <a:r>
                        <a:rPr lang="pl-PL" sz="1800" baseline="30000">
                          <a:effectLst/>
                        </a:rPr>
                        <a:t>-7</a:t>
                      </a:r>
                      <a:endParaRPr lang="pl-PL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1,32*10</a:t>
                      </a:r>
                      <a:r>
                        <a:rPr lang="pl-PL" sz="1800" baseline="30000">
                          <a:effectLst/>
                        </a:rPr>
                        <a:t>-7</a:t>
                      </a:r>
                      <a:endParaRPr lang="pl-PL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1,4*10</a:t>
                      </a:r>
                      <a:r>
                        <a:rPr lang="pl-PL" sz="1800" baseline="30000">
                          <a:effectLst/>
                        </a:rPr>
                        <a:t>-7</a:t>
                      </a:r>
                      <a:endParaRPr lang="pl-PL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61">
                <a:tc>
                  <a:txBody>
                    <a:bodyPr/>
                    <a:lstStyle/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Zewnętrzna przy dławiku</a:t>
                      </a:r>
                      <a:endParaRPr lang="pl-PL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5,98*10</a:t>
                      </a:r>
                      <a:r>
                        <a:rPr lang="pl-PL" sz="1800" baseline="30000">
                          <a:effectLst/>
                        </a:rPr>
                        <a:t>-7</a:t>
                      </a:r>
                      <a:endParaRPr lang="pl-PL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8,61*10</a:t>
                      </a:r>
                      <a:r>
                        <a:rPr lang="pl-PL" sz="1800" baseline="30000" dirty="0">
                          <a:effectLst/>
                        </a:rPr>
                        <a:t>-7</a:t>
                      </a:r>
                      <a:endParaRPr lang="pl-PL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1,4*10</a:t>
                      </a:r>
                      <a:r>
                        <a:rPr lang="pl-PL" sz="1800" baseline="30000">
                          <a:effectLst/>
                        </a:rPr>
                        <a:t>-7</a:t>
                      </a:r>
                      <a:endParaRPr lang="pl-PL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3796">
                <a:tc>
                  <a:txBody>
                    <a:bodyPr/>
                    <a:lstStyle/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Zewnętrzna przy trzpieniu</a:t>
                      </a:r>
                    </a:p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 </a:t>
                      </a:r>
                    </a:p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 </a:t>
                      </a:r>
                      <a:endParaRPr lang="pl-PL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1,39*10</a:t>
                      </a:r>
                      <a:r>
                        <a:rPr lang="pl-PL" sz="1800" baseline="30000">
                          <a:effectLst/>
                        </a:rPr>
                        <a:t>-7</a:t>
                      </a:r>
                      <a:endParaRPr lang="pl-PL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1,55*10</a:t>
                      </a:r>
                      <a:r>
                        <a:rPr lang="pl-PL" sz="1800" baseline="30000">
                          <a:effectLst/>
                        </a:rPr>
                        <a:t>-7</a:t>
                      </a:r>
                      <a:endParaRPr lang="pl-PL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indent="180340"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1,4*10</a:t>
                      </a:r>
                      <a:r>
                        <a:rPr lang="pl-PL" sz="1800" baseline="30000" dirty="0">
                          <a:effectLst/>
                        </a:rPr>
                        <a:t>-7</a:t>
                      </a:r>
                      <a:endParaRPr lang="pl-PL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CA7EEC9E-EB68-489D-B0CC-B5580E462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547072"/>
            <a:ext cx="74847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180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Tabela 2. Por</a:t>
            </a:r>
            <a:r>
              <a:rPr lang="pl-PL" altLang="pl-PL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wnanie wartości wyciek</a:t>
            </a:r>
            <a:r>
              <a:rPr lang="pl-PL" altLang="pl-PL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pl-PL" altLang="pl-PL" sz="2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pl-PL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309781"/>
      </p:ext>
    </p:extLst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B7BF9D-0B8C-4131-9A22-8595654BF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417" y="119543"/>
            <a:ext cx="4447761" cy="521800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31614BF-9F7E-42FF-ABBD-4FA50F202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22" y="818707"/>
            <a:ext cx="7454648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60147"/>
      </p:ext>
    </p:extLst>
  </p:cSld>
  <p:clrMapOvr>
    <a:masterClrMapping/>
  </p:clrMapOvr>
  <p:transition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15">
            <a:extLst>
              <a:ext uri="{FF2B5EF4-FFF2-40B4-BE49-F238E27FC236}">
                <a16:creationId xmlns:a16="http://schemas.microsoft.com/office/drawing/2014/main" id="{DE707EEC-4D10-414E-BDC1-95ACFA0E2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80" y="257656"/>
            <a:ext cx="34925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7">
            <a:extLst>
              <a:ext uri="{FF2B5EF4-FFF2-40B4-BE49-F238E27FC236}">
                <a16:creationId xmlns:a16="http://schemas.microsoft.com/office/drawing/2014/main" id="{25CEA5C5-385C-43A3-A9D0-9BCDFFFD5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55" y="265593"/>
            <a:ext cx="47434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8">
            <a:extLst>
              <a:ext uri="{FF2B5EF4-FFF2-40B4-BE49-F238E27FC236}">
                <a16:creationId xmlns:a16="http://schemas.microsoft.com/office/drawing/2014/main" id="{B9F2E017-2D7F-4A20-BD7B-A38BCF199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780" y="3465993"/>
            <a:ext cx="43338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040077"/>
      </p:ext>
    </p:extLst>
  </p:cSld>
  <p:clrMapOvr>
    <a:masterClrMapping/>
  </p:clrMapOvr>
  <p:transition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46234D8-6A02-4928-9369-ABD9F5E95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35" y="143563"/>
            <a:ext cx="7565396" cy="508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258CBB-16A4-4FD2-BA0A-64661D5E4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2200"/>
            <a:ext cx="8856663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3D562BD-9012-4871-A9BD-2B5F43C44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033" y="1007742"/>
            <a:ext cx="4281122" cy="303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288773"/>
      </p:ext>
    </p:extLst>
  </p:cSld>
  <p:clrMapOvr>
    <a:masterClrMapping/>
  </p:clrMapOvr>
  <p:transition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b="1" dirty="0"/>
              <a:t>Politechnika Wrocławska, Wydział Mechaniczno-Energetyczny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30D1D54-60A3-48D3-B145-1605A084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51" y="737320"/>
            <a:ext cx="6052499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4" descr="Figure 1. Comparison of emission standards, ø 25 mm stem.">
            <a:extLst>
              <a:ext uri="{FF2B5EF4-FFF2-40B4-BE49-F238E27FC236}">
                <a16:creationId xmlns:a16="http://schemas.microsoft.com/office/drawing/2014/main" id="{7B1861BC-E5AC-4145-A83D-FC1234FB1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50" y="1588532"/>
            <a:ext cx="5153309" cy="184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852010"/>
      </p:ext>
    </p:extLst>
  </p:cSld>
  <p:clrMapOvr>
    <a:masterClrMapping/>
  </p:clrMapOvr>
  <p:transition>
    <p:randomBar/>
  </p:transition>
</p:sld>
</file>

<file path=ppt/theme/theme1.xml><?xml version="1.0" encoding="utf-8"?>
<a:theme xmlns:a="http://schemas.openxmlformats.org/drawingml/2006/main" name="szablon1-PL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1_Projekt domyślny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ojekt domyślny 1">
        <a:dk1>
          <a:srgbClr val="000000"/>
        </a:dk1>
        <a:lt1>
          <a:srgbClr val="FFFFFF"/>
        </a:lt1>
        <a:dk2>
          <a:srgbClr val="FFEBD5"/>
        </a:dk2>
        <a:lt2>
          <a:srgbClr val="78120A"/>
        </a:lt2>
        <a:accent1>
          <a:srgbClr val="E32213"/>
        </a:accent1>
        <a:accent2>
          <a:srgbClr val="FFD3A1"/>
        </a:accent2>
        <a:accent3>
          <a:srgbClr val="FFFFFF"/>
        </a:accent3>
        <a:accent4>
          <a:srgbClr val="000000"/>
        </a:accent4>
        <a:accent5>
          <a:srgbClr val="EFABAA"/>
        </a:accent5>
        <a:accent6>
          <a:srgbClr val="E7BF91"/>
        </a:accent6>
        <a:hlink>
          <a:srgbClr val="FFD9AF"/>
        </a:hlink>
        <a:folHlink>
          <a:srgbClr val="FFB2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prezentacja2_pl</Template>
  <TotalTime>665</TotalTime>
  <Words>749</Words>
  <Application>Microsoft Office PowerPoint</Application>
  <PresentationFormat>Panoramiczny</PresentationFormat>
  <Paragraphs>144</Paragraphs>
  <Slides>46</Slides>
  <Notes>8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3" baseType="lpstr">
      <vt:lpstr>Microsoft YaHei</vt:lpstr>
      <vt:lpstr>Arial</vt:lpstr>
      <vt:lpstr>Calibri</vt:lpstr>
      <vt:lpstr>Times New Roman</vt:lpstr>
      <vt:lpstr>Trebuchet MS</vt:lpstr>
      <vt:lpstr>szablon1-PL</vt:lpstr>
      <vt:lpstr>Visio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Laboratorium armatury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Janusz</dc:creator>
  <cp:lastModifiedBy>Wojciech Rogula</cp:lastModifiedBy>
  <cp:revision>58</cp:revision>
  <dcterms:created xsi:type="dcterms:W3CDTF">2017-03-08T11:32:15Z</dcterms:created>
  <dcterms:modified xsi:type="dcterms:W3CDTF">2024-10-03T07:50:59Z</dcterms:modified>
</cp:coreProperties>
</file>