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0.xml.rels" ContentType="application/vnd.openxmlformats-package.relationships+xml"/>
  <Override PartName="/ppt/media/hdphoto4.wdp" ContentType="image/vnd.ms-photo"/>
  <Override PartName="/ppt/media/image1.jpeg" ContentType="image/jpeg"/>
  <Override PartName="/ppt/media/image38.png" ContentType="image/png"/>
  <Override PartName="/ppt/media/image2.jpeg" ContentType="image/jpeg"/>
  <Override PartName="/ppt/media/image25.png" ContentType="image/png"/>
  <Override PartName="/ppt/media/hdphoto1.wdp" ContentType="image/vnd.ms-photo"/>
  <Override PartName="/ppt/media/image3.jpeg" ContentType="image/jpeg"/>
  <Override PartName="/ppt/media/image5.png" ContentType="image/png"/>
  <Override PartName="/ppt/media/image4.jpeg" ContentType="image/jpeg"/>
  <Override PartName="/ppt/media/image8.jpeg" ContentType="image/jpeg"/>
  <Override PartName="/ppt/media/hdphoto7.wdp" ContentType="image/vnd.ms-photo"/>
  <Override PartName="/ppt/media/image6.png" ContentType="image/png"/>
  <Override PartName="/ppt/media/image7.png" ContentType="image/png"/>
  <Override PartName="/ppt/media/image9.png" ContentType="image/png"/>
  <Override PartName="/ppt/media/hdphoto2.wdp" ContentType="image/vnd.ms-photo"/>
  <Override PartName="/ppt/media/image10.png" ContentType="image/png"/>
  <Override PartName="/ppt/media/image29.jpeg" ContentType="image/jpeg"/>
  <Override PartName="/ppt/media/hdphoto3.wdp" ContentType="image/vnd.ms-photo"/>
  <Override PartName="/ppt/media/image27.png" ContentType="image/png"/>
  <Override PartName="/ppt/media/image11.png" ContentType="image/png"/>
  <Override PartName="/ppt/media/image12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35.jpeg" ContentType="image/jpeg"/>
  <Override PartName="/ppt/media/image16.png" ContentType="image/png"/>
  <Override PartName="/ppt/media/image17.jpeg" ContentType="image/jpeg"/>
  <Override PartName="/ppt/media/image18.png" ContentType="image/png"/>
  <Override PartName="/ppt/media/image19.jpeg" ContentType="image/jpeg"/>
  <Override PartName="/ppt/media/image20.png" ContentType="image/png"/>
  <Override PartName="/ppt/media/image40.jpeg" ContentType="image/jpeg"/>
  <Override PartName="/ppt/media/hdphoto5.wdp" ContentType="image/vnd.ms-photo"/>
  <Override PartName="/ppt/media/image21.jpeg" ContentType="image/jpeg"/>
  <Override PartName="/ppt/media/image22.jpeg" ContentType="image/jpeg"/>
  <Override PartName="/ppt/media/hdphoto6.wdp" ContentType="image/vnd.ms-photo"/>
  <Override PartName="/ppt/media/image42.jpeg" ContentType="image/jpeg"/>
  <Override PartName="/ppt/media/image23.jpeg" ContentType="image/jpeg"/>
  <Override PartName="/ppt/media/image24.jpeg" ContentType="image/jpeg"/>
  <Override PartName="/ppt/media/image26.jpeg" ContentType="image/jpeg"/>
  <Override PartName="/ppt/media/image28.jpeg" ContentType="image/jpeg"/>
  <Override PartName="/ppt/media/image30.jpeg" ContentType="image/jpeg"/>
  <Override PartName="/ppt/media/image31.png" ContentType="image/png"/>
  <Override PartName="/ppt/media/image32.jpeg" ContentType="image/jpeg"/>
  <Override PartName="/ppt/media/image33.png" ContentType="image/png"/>
  <Override PartName="/ppt/media/image34.png" ContentType="image/png"/>
  <Override PartName="/ppt/media/image36.png" ContentType="image/png"/>
  <Override PartName="/ppt/media/image37.jpeg" ContentType="image/jpeg"/>
  <Override PartName="/ppt/media/image39.jpeg" ContentType="image/jpeg"/>
  <Override PartName="/ppt/media/image41.jpeg" ContentType="image/jpeg"/>
  <Override PartName="/ppt/media/image43.png" ContentType="image/png"/>
  <Override PartName="/ppt/media/image44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Kliknij, aby przesunąć slajd</a:t>
            </a: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l-PL" sz="2000" spc="-1" strike="noStrike">
                <a:latin typeface="Arial"/>
              </a:rPr>
              <a:t>Kliknij, aby edytować format notatek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pl-PL" sz="1400" spc="-1" strike="noStrike">
                <a:latin typeface="Times New Roman"/>
              </a:rPr>
              <a:t>&lt;główka&gt;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pl-PL" sz="1400" spc="-1" strike="noStrike">
                <a:latin typeface="Times New Roman"/>
              </a:rPr>
              <a:t>&lt;data/godzina&gt;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pl-PL" sz="1400" spc="-1" strike="noStrike">
                <a:latin typeface="Times New Roman"/>
              </a:rPr>
              <a:t>&lt;stopka&gt;</a:t>
            </a:r>
            <a:endParaRPr b="0" lang="pl-PL" sz="1400" spc="-1" strike="noStrike">
              <a:latin typeface="Times New Roman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3F6B4CEF-C0CA-4CC3-BD29-1A988102CDE4}" type="slidenum">
              <a:rPr b="0" lang="pl-PL" sz="1400" spc="-1" strike="noStrike">
                <a:latin typeface="Times New Roman"/>
              </a:rPr>
              <a:t>&lt;numer&gt;</a:t>
            </a:fld>
            <a:endParaRPr b="0" lang="pl-PL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3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9F2471F-F6A2-4E46-86EA-32C783441224}" type="slidenum">
              <a:rPr b="0" lang="pl-PL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sldImg"/>
          </p:nvPr>
        </p:nvSpPr>
        <p:spPr>
          <a:xfrm>
            <a:off x="1143000" y="685800"/>
            <a:ext cx="4571640" cy="3428640"/>
          </a:xfrm>
          <a:prstGeom prst="rect">
            <a:avLst/>
          </a:prstGeom>
        </p:spPr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endParaRPr b="0" lang="pl-PL" sz="2000" spc="-1" strike="noStrike">
              <a:latin typeface="Arial"/>
            </a:endParaRPr>
          </a:p>
        </p:txBody>
      </p:sp>
      <p:sp>
        <p:nvSpPr>
          <p:cNvPr id="23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70E3E9EF-14CF-4113-AF08-5C588AC13A8A}" type="slidenum">
              <a:rPr b="0" lang="pl-PL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70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</a:rPr>
              <a:t>Kliknij, aby edytować styl</a:t>
            </a:r>
            <a:endParaRPr b="0" lang="pl-PL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8F2EB038-6DC3-43AA-B61B-D1BF4DD2B08D}" type="datetime">
              <a:rPr b="0" lang="pl-PL" sz="1200" spc="-1" strike="noStrike">
                <a:solidFill>
                  <a:srgbClr val="8b8b8b"/>
                </a:solidFill>
                <a:latin typeface="Calibri"/>
              </a:rPr>
              <a:t>24-10-14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8A76D6D-BCC8-4C89-8936-237D7BCFA79A}" type="slidenum">
              <a:rPr b="0" lang="pl-PL" sz="1200" spc="-1" strike="noStrike">
                <a:solidFill>
                  <a:srgbClr val="8b8b8b"/>
                </a:solidFill>
                <a:latin typeface="Calibri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Calibri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</a:rPr>
              <a:t>Drugi poziom konspektu</a:t>
            </a:r>
            <a:endParaRPr b="0" lang="pl-PL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Trzeci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70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pl-PL" sz="4400" spc="-1" strike="noStrike">
                <a:solidFill>
                  <a:srgbClr val="000000"/>
                </a:solidFill>
                <a:latin typeface="Calibri"/>
              </a:rPr>
              <a:t>Kliknij, aby edytować styl</a:t>
            </a:r>
            <a:endParaRPr b="0" lang="pl-PL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3200" spc="-1" strike="noStrike">
                <a:solidFill>
                  <a:srgbClr val="000000"/>
                </a:solidFill>
                <a:latin typeface="Calibri"/>
              </a:rPr>
              <a:t>Kliknij, aby edytować style wzorca tekstu</a:t>
            </a:r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</a:rPr>
              <a:t>Drugi poziom</a:t>
            </a: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</a:rPr>
              <a:t>Trzeci poziom</a:t>
            </a:r>
            <a:endParaRPr b="0" lang="pl-PL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Czwarty poziom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Piąty poziom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7E63BFE9-9C56-45FC-AD18-76BF4CB1A55D}" type="datetime">
              <a:rPr b="0" lang="pl-PL" sz="1200" spc="-1" strike="noStrike">
                <a:solidFill>
                  <a:srgbClr val="8b8b8b"/>
                </a:solidFill>
                <a:latin typeface="Calibri"/>
              </a:rPr>
              <a:t>24-10-14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21C85335-C45C-4FA6-9E5A-FF55D3ED216D}" type="slidenum">
              <a:rPr b="0" lang="pl-PL" sz="1200" spc="-1" strike="noStrike">
                <a:solidFill>
                  <a:srgbClr val="8b8b8b"/>
                </a:solidFill>
                <a:latin typeface="Calibri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70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9FD4B9C-3D1E-4F82-86E7-4AC112810BA8}" type="datetime">
              <a:rPr b="0" lang="pl-PL" sz="1200" spc="-1" strike="noStrike">
                <a:solidFill>
                  <a:srgbClr val="8b8b8b"/>
                </a:solidFill>
                <a:latin typeface="Calibri"/>
              </a:rPr>
              <a:t>24-10-14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pl-PL" sz="24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6C8BC04E-FF7E-41AB-8566-F4456DB08E64}" type="slidenum">
              <a:rPr b="0" lang="pl-PL" sz="1200" spc="-1" strike="noStrike">
                <a:solidFill>
                  <a:srgbClr val="8b8b8b"/>
                </a:solidFill>
                <a:latin typeface="Calibri"/>
              </a:rPr>
              <a:t>&lt;numer&gt;</a:t>
            </a:fld>
            <a:endParaRPr b="0" lang="pl-PL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Kliknij, aby edytować format tekstu tytułu</a:t>
            </a: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3200" spc="-1" strike="noStrike">
                <a:solidFill>
                  <a:srgbClr val="000000"/>
                </a:solidFill>
                <a:latin typeface="Calibri"/>
              </a:rPr>
              <a:t>Kliknij, aby edytować format tekstu konspektu</a:t>
            </a:r>
            <a:endParaRPr b="0" lang="pl-PL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</a:rPr>
              <a:t>Drugi poziom konspektu</a:t>
            </a:r>
            <a:endParaRPr b="0" lang="pl-PL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Trzeci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Czwarty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png"/><Relationship Id="rId3" Type="http://schemas.microsoft.com/office/2007/relationships/hdphoto" Target="../media/hdphoto7.wdp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png"/><Relationship Id="rId3" Type="http://schemas.microsoft.com/office/2007/relationships/hdphoto" Target="../media/hdphoto2.wdp"/><Relationship Id="rId4" Type="http://schemas.openxmlformats.org/officeDocument/2006/relationships/image" Target="../media/image10.png"/><Relationship Id="rId5" Type="http://schemas.microsoft.com/office/2007/relationships/hdphoto" Target="../media/hdphoto3.wdp"/><Relationship Id="rId6" Type="http://schemas.openxmlformats.org/officeDocument/2006/relationships/image" Target="../media/image11.png"/><Relationship Id="rId7" Type="http://schemas.microsoft.com/office/2007/relationships/hdphoto" Target="../media/hdphoto4.wdp"/><Relationship Id="rId8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microsoft.com/office/2007/relationships/hdphoto" Target="../media/hdphoto5.wdp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microsoft.com/office/2007/relationships/hdphoto" Target="../media/hdphoto6.wdp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60000"/>
          </a:blip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0" y="6077880"/>
            <a:ext cx="9143640" cy="754560"/>
          </a:xfrm>
          <a:prstGeom prst="rect">
            <a:avLst/>
          </a:prstGeom>
          <a:solidFill>
            <a:schemeClr val="tx1"/>
          </a:solidFill>
          <a:ln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72000" bIns="72000" anchor="ctr">
            <a:spAutoFit/>
          </a:bodyPr>
          <a:p>
            <a:pPr algn="ctr">
              <a:lnSpc>
                <a:spcPct val="100000"/>
              </a:lnSpc>
            </a:pPr>
            <a:r>
              <a:rPr b="1" i="1" lang="pl-PL" sz="2000" spc="-1" strike="noStrike">
                <a:solidFill>
                  <a:srgbClr val="ffffff"/>
                </a:solidFill>
                <a:latin typeface="Arial"/>
              </a:rPr>
              <a:t>Dr inż. Mariusz Wnęk, rozwijający nowe aplikacje </a:t>
            </a:r>
            <a:br/>
            <a:r>
              <a:rPr b="1" i="1" lang="pl-PL" sz="2000" spc="-1" strike="noStrike">
                <a:solidFill>
                  <a:srgbClr val="ffffff"/>
                </a:solidFill>
                <a:latin typeface="Arial"/>
              </a:rPr>
              <a:t>z Zespołem Auma Polska Sp. z o.o.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130" name="Picture 3" descr=""/>
          <p:cNvPicPr/>
          <p:nvPr/>
        </p:nvPicPr>
        <p:blipFill>
          <a:blip r:embed="rId2"/>
          <a:stretch/>
        </p:blipFill>
        <p:spPr>
          <a:xfrm>
            <a:off x="6750720" y="137520"/>
            <a:ext cx="2224800" cy="64332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pic>
        <p:nvPicPr>
          <p:cNvPr id="131" name="Picture 2" descr=""/>
          <p:cNvPicPr/>
          <p:nvPr/>
        </p:nvPicPr>
        <p:blipFill>
          <a:blip r:embed="rId3"/>
          <a:stretch/>
        </p:blipFill>
        <p:spPr>
          <a:xfrm>
            <a:off x="1780200" y="1845000"/>
            <a:ext cx="5582880" cy="1176120"/>
          </a:xfrm>
          <a:prstGeom prst="rect">
            <a:avLst/>
          </a:prstGeom>
          <a:ln>
            <a:noFill/>
          </a:ln>
        </p:spPr>
      </p:pic>
      <p:sp>
        <p:nvSpPr>
          <p:cNvPr id="132" name="CustomShape 2"/>
          <p:cNvSpPr/>
          <p:nvPr/>
        </p:nvSpPr>
        <p:spPr>
          <a:xfrm>
            <a:off x="99000" y="3499200"/>
            <a:ext cx="8945640" cy="180144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0000cc"/>
              </a:gs>
              <a:gs pos="100000">
                <a:srgbClr val="3c7ac7">
                  <a:alpha val="0"/>
                </a:srgbClr>
              </a:gs>
            </a:gsLst>
            <a:lin ang="16200000"/>
          </a:gradFill>
          <a:ln>
            <a:solidFill>
              <a:schemeClr val="tx1"/>
            </a:solidFill>
          </a:ln>
        </p:spPr>
        <p:style>
          <a:lnRef idx="0"/>
          <a:fillRef idx="3">
            <a:schemeClr val="accent1"/>
          </a:fillRef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5000"/>
              </a:lnSpc>
            </a:pPr>
            <a:r>
              <a:rPr b="1" lang="pl-PL" sz="3000" spc="49" strike="noStrike">
                <a:solidFill>
                  <a:srgbClr val="ffffff"/>
                </a:solidFill>
                <a:latin typeface="Arial"/>
              </a:rPr>
              <a:t>„</a:t>
            </a:r>
            <a:r>
              <a:rPr b="1" lang="pl-PL" sz="3000" spc="49" strike="noStrike">
                <a:solidFill>
                  <a:srgbClr val="ffffff"/>
                </a:solidFill>
                <a:latin typeface="Arial"/>
              </a:rPr>
              <a:t>Nastawczy element dławieniowy, jako układ </a:t>
            </a:r>
            <a:br/>
            <a:r>
              <a:rPr b="1" lang="pl-PL" sz="3000" spc="49" strike="noStrike">
                <a:solidFill>
                  <a:srgbClr val="ffffff"/>
                </a:solidFill>
                <a:latin typeface="Arial"/>
              </a:rPr>
              <a:t>pomiarowy do wyznaczenia strumienia płynu </a:t>
            </a:r>
            <a:br/>
            <a:r>
              <a:rPr b="1" lang="pl-PL" sz="3000" spc="49" strike="noStrike">
                <a:solidFill>
                  <a:srgbClr val="ffffff"/>
                </a:solidFill>
                <a:latin typeface="Arial"/>
              </a:rPr>
              <a:t>w instalacji przemysłowej”</a:t>
            </a:r>
            <a:endParaRPr b="0" lang="pl-PL" sz="3000" spc="-1" strike="noStrike">
              <a:latin typeface="Arial"/>
            </a:endParaRPr>
          </a:p>
        </p:txBody>
      </p:sp>
      <p:pic>
        <p:nvPicPr>
          <p:cNvPr id="133" name="Picture 2" descr="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amount="5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668360" y="871560"/>
            <a:ext cx="1307160" cy="48708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</p:spTree>
  </p:cSld>
  <p:transition spd="slow">
    <p:fade thruBlk="true"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7200" y="2520"/>
            <a:ext cx="9129240" cy="4863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000000"/>
                </a:solidFill>
                <a:latin typeface="Arial"/>
              </a:rPr>
              <a:t>Wstęp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Stanowisko badawcze - oprogramowanie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7200" y="958680"/>
            <a:ext cx="9107640" cy="91260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Oprogramowanie Reg-Z 1.0 (LabVIEW - przemysłowe środowisko programowania).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184" name="Picture 2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amount="5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4000" y="2093760"/>
            <a:ext cx="9035640" cy="464724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7200" y="836640"/>
            <a:ext cx="9129240" cy="217476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W założonych rozwiązaniach przemysłowych dotyczących nastawczego, dławiącego elementu pomiarowego, wytypowano </a:t>
            </a:r>
            <a:br/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i zaprojektowano trzy nastawy pomiarowe - 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1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, 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2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 i 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3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. </a:t>
            </a:r>
            <a:endParaRPr b="0" lang="pl-PL" sz="2400" spc="-1" strike="noStrike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Charakteryzują one maksymalne przepływy (określone przez technologa) dla danego procesu.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Założenia i badania laboratoryjne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187" name="CustomShape 3"/>
          <p:cNvSpPr/>
          <p:nvPr/>
        </p:nvSpPr>
        <p:spPr>
          <a:xfrm>
            <a:off x="14400" y="4753800"/>
            <a:ext cx="9107640" cy="1754280"/>
          </a:xfrm>
          <a:prstGeom prst="rect">
            <a:avLst/>
          </a:prstGeom>
          <a:solidFill>
            <a:srgbClr val="3366ff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Zaprojektowany i będący w fazie badań pomiarowy układ prototypowy jest zaawansowany technologicznie - nastawy układu pomiarowego są wybierane w sposób automatyczny (</a:t>
            </a:r>
            <a:r>
              <a:rPr b="1" i="1" lang="pl-PL" sz="2400" spc="-1" strike="noStrike" u="sng">
                <a:solidFill>
                  <a:srgbClr val="f9f3dd"/>
                </a:solidFill>
                <a:uFillTx/>
                <a:latin typeface="Arial"/>
              </a:rPr>
              <a:t>sterownik przemysłowy</a:t>
            </a:r>
            <a:r>
              <a:rPr b="0" i="1" lang="pl-PL" sz="2400" spc="-1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lang="pl-PL" sz="2400" spc="-1" strike="noStrike">
                <a:solidFill>
                  <a:srgbClr val="000000"/>
                </a:solidFill>
                <a:latin typeface="Arial"/>
              </a:rPr>
              <a:t>lub </a:t>
            </a:r>
            <a:r>
              <a:rPr b="0" i="1" lang="pl-PL" sz="2400" spc="-1" strike="noStrike">
                <a:solidFill>
                  <a:srgbClr val="000000"/>
                </a:solidFill>
                <a:latin typeface="Arial"/>
              </a:rPr>
              <a:t>mini-sterownik).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188" name="CustomShape 4"/>
          <p:cNvSpPr/>
          <p:nvPr/>
        </p:nvSpPr>
        <p:spPr>
          <a:xfrm>
            <a:off x="7200" y="3191040"/>
            <a:ext cx="9129240" cy="91260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Nastawa 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1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 charakteryzuje się najmniejszym zakresem pomiarowym  a nastawa 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3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 największym.</a:t>
            </a:r>
            <a:endParaRPr b="0" lang="pl-PL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-10800" y="820800"/>
            <a:ext cx="9129240" cy="343620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Przeprowadzono badania dławiącego elementu pomiarowego dla wytypowanych nastaw (umownie oznaczonych, jako 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1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, 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2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 </a:t>
            </a:r>
            <a:br/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i 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3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) pod względem przepływowym z uwzględnieniem </a:t>
            </a:r>
            <a:br/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m.in. takich parametrów jak:</a:t>
            </a:r>
            <a:endParaRPr b="0" lang="pl-PL" sz="2400" spc="-1" strike="noStrike">
              <a:latin typeface="Arial"/>
            </a:endParaRPr>
          </a:p>
          <a:p>
            <a:pPr marL="343080" indent="-342720" algn="just">
              <a:lnSpc>
                <a:spcPct val="115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spadek ciśnienia na elemencie </a:t>
            </a:r>
            <a:r>
              <a:rPr b="0" i="1" lang="pl-PL" sz="2400" spc="-1" strike="noStrike">
                <a:solidFill>
                  <a:srgbClr val="ffffff"/>
                </a:solidFill>
                <a:latin typeface="Arial"/>
              </a:rPr>
              <a:t>Δp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,</a:t>
            </a:r>
            <a:endParaRPr b="0" lang="pl-PL" sz="2400" spc="-1" strike="noStrike">
              <a:latin typeface="Arial"/>
            </a:endParaRPr>
          </a:p>
          <a:p>
            <a:pPr marL="343080" indent="-342720" algn="just">
              <a:lnSpc>
                <a:spcPct val="115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ciśnienia przed nim </a:t>
            </a:r>
            <a:r>
              <a:rPr b="1" i="1" lang="pl-PL" sz="2400" spc="-1" strike="noStrike">
                <a:solidFill>
                  <a:srgbClr val="ffffff"/>
                </a:solidFill>
                <a:latin typeface="Arial"/>
              </a:rPr>
              <a:t>p</a:t>
            </a:r>
            <a:r>
              <a:rPr b="1" i="1" lang="pl-PL" sz="1800" spc="-1" strike="noStrike">
                <a:solidFill>
                  <a:srgbClr val="ffffff"/>
                </a:solidFill>
                <a:latin typeface="Arial"/>
              </a:rPr>
              <a:t>1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,</a:t>
            </a:r>
            <a:endParaRPr b="0" lang="pl-PL" sz="2400" spc="-1" strike="noStrike">
              <a:latin typeface="Arial"/>
            </a:endParaRPr>
          </a:p>
          <a:p>
            <a:pPr marL="343080" indent="-342720" algn="just">
              <a:lnSpc>
                <a:spcPct val="115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temperatury płynu,</a:t>
            </a:r>
            <a:endParaRPr b="0" lang="pl-PL" sz="2400" spc="-1" strike="noStrike">
              <a:latin typeface="Arial"/>
            </a:endParaRPr>
          </a:p>
          <a:p>
            <a:pPr marL="343080" indent="-342720" algn="just">
              <a:lnSpc>
                <a:spcPct val="115000"/>
              </a:lnSpc>
              <a:buClr>
                <a:srgbClr val="ffffff"/>
              </a:buClr>
              <a:buFont typeface="Wingdings" charset="2"/>
              <a:buChar char=""/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sprężu pompy tłoczącej.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18000" y="0"/>
            <a:ext cx="9107640" cy="48636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000000"/>
                </a:solidFill>
                <a:latin typeface="Arial"/>
              </a:rPr>
              <a:t>Wstęp????</a:t>
            </a:r>
            <a:endParaRPr b="0" lang="pl-PL" sz="2600" spc="-1" strike="noStrike">
              <a:latin typeface="Arial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Założenia i badania laboratoryjne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192" name="CustomShape 4"/>
          <p:cNvSpPr/>
          <p:nvPr/>
        </p:nvSpPr>
        <p:spPr>
          <a:xfrm>
            <a:off x="18000" y="4725000"/>
            <a:ext cx="9129240" cy="175428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W wyniku przeprowadzonych badań uzyskano charakterystyki, które były podstawą do wyznaczenia przebiegów przepływowych lub zależności do określenia przepływu płynu dla rozważanego rozwiązania systemu przepływomierzowego.</a:t>
            </a:r>
            <a:endParaRPr b="0" lang="pl-PL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9000" y="1045440"/>
            <a:ext cx="9125640" cy="175356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Parametry charakterystyczne funkcji przepływowej - </a:t>
            </a:r>
            <a:r>
              <a:rPr b="0" lang="pl-PL" sz="2400" spc="-1" strike="noStrike" u="sng">
                <a:solidFill>
                  <a:srgbClr val="ffffff"/>
                </a:solidFill>
                <a:uFillTx/>
                <a:latin typeface="Arial"/>
              </a:rPr>
              <a:t>wyznaczane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 przez dostawcę elementu pomiarowego (badania stanowiskowe, wskazanie jak dane należy przetwarzać - uzyskanie właściwego pomiaru strumienia płynu).</a:t>
            </a:r>
            <a:endParaRPr b="0" lang="pl-PL" sz="2400" spc="-1" strike="noStrike">
              <a:latin typeface="Arial"/>
            </a:endParaRPr>
          </a:p>
        </p:txBody>
      </p:sp>
      <p:graphicFrame>
        <p:nvGraphicFramePr>
          <p:cNvPr id="194" name="Table 2"/>
          <p:cNvGraphicFramePr/>
          <p:nvPr/>
        </p:nvGraphicFramePr>
        <p:xfrm>
          <a:off x="2322000" y="4725000"/>
          <a:ext cx="4499640" cy="899640"/>
        </p:xfrm>
        <a:graphic>
          <a:graphicData uri="http://schemas.openxmlformats.org/drawingml/2006/table">
            <a:tbl>
              <a:tblPr/>
              <a:tblGrid>
                <a:gridCol w="4500000"/>
              </a:tblGrid>
              <a:tr h="900000">
                <a:tc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5" name="Table 3"/>
          <p:cNvGraphicFramePr/>
          <p:nvPr/>
        </p:nvGraphicFramePr>
        <p:xfrm>
          <a:off x="2322000" y="4725000"/>
          <a:ext cx="4499640" cy="899640"/>
        </p:xfrm>
        <a:graphic>
          <a:graphicData uri="http://schemas.openxmlformats.org/drawingml/2006/table">
            <a:tbl>
              <a:tblPr/>
              <a:tblGrid>
                <a:gridCol w="4500000"/>
              </a:tblGrid>
              <a:tr h="900000">
                <a:tc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blipFill rotWithShape="0">
                      <a:blip r:embed="rId2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sp>
        <p:nvSpPr>
          <p:cNvPr id="196" name="CustomShape 4"/>
          <p:cNvSpPr/>
          <p:nvPr/>
        </p:nvSpPr>
        <p:spPr>
          <a:xfrm>
            <a:off x="7200" y="5817240"/>
            <a:ext cx="9107640" cy="1069920"/>
          </a:xfrm>
          <a:prstGeom prst="rect">
            <a:avLst/>
          </a:prstGeom>
          <a:solidFill>
            <a:schemeClr val="tx1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00000"/>
              </a:lnSpc>
            </a:pP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gdzie: </a:t>
            </a:r>
            <a:r>
              <a:rPr b="1" i="1" lang="pl-PL" sz="2000" spc="-1" strike="noStrike">
                <a:solidFill>
                  <a:srgbClr val="ffcc00"/>
                </a:solidFill>
                <a:latin typeface="Times New Roman"/>
              </a:rPr>
              <a:t>W</a:t>
            </a:r>
            <a:r>
              <a:rPr b="1" i="1" lang="pl-PL" sz="2000" spc="-1" strike="noStrike" baseline="-25000">
                <a:solidFill>
                  <a:srgbClr val="ffcc00"/>
                </a:solidFill>
                <a:latin typeface="Times New Roman"/>
              </a:rPr>
              <a:t>P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 – współczynnik przetwarzania nastawczego elementu pomiarowego; </a:t>
            </a:r>
            <a:br/>
            <a:r>
              <a:rPr b="1" i="1" lang="pl-PL" sz="2000" spc="-1" strike="noStrike">
                <a:solidFill>
                  <a:srgbClr val="ffcc00"/>
                </a:solidFill>
                <a:latin typeface="Symbol"/>
              </a:rPr>
              <a:t></a:t>
            </a:r>
            <a:r>
              <a:rPr b="1" i="1" lang="pl-PL" sz="2000" spc="-1" strike="noStrike">
                <a:solidFill>
                  <a:srgbClr val="ffcc00"/>
                </a:solidFill>
                <a:latin typeface="Times New Roman"/>
              </a:rPr>
              <a:t>p</a:t>
            </a:r>
            <a:r>
              <a:rPr b="1" i="1" lang="pl-PL" sz="2000" spc="-1" strike="noStrike" baseline="-25000">
                <a:solidFill>
                  <a:srgbClr val="ffcc00"/>
                </a:solidFill>
                <a:latin typeface="Times New Roman"/>
              </a:rPr>
              <a:t>m</a:t>
            </a:r>
            <a:r>
              <a:rPr b="1" i="1" lang="pl-PL" sz="2000" spc="-1" strike="noStrike">
                <a:solidFill>
                  <a:srgbClr val="ffcc00"/>
                </a:solidFill>
                <a:latin typeface="Times New Roman"/>
              </a:rPr>
              <a:t> 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– spadek ciśnienia na elemencie pomiarowym, (kPa); </a:t>
            </a:r>
            <a:r>
              <a:rPr b="1" i="1" lang="pl-PL" sz="2000" spc="-1" strike="noStrike">
                <a:solidFill>
                  <a:srgbClr val="ffcc00"/>
                </a:solidFill>
                <a:latin typeface="Symbol"/>
              </a:rPr>
              <a:t></a:t>
            </a:r>
            <a:r>
              <a:rPr b="1" i="1" lang="pl-PL" sz="2000" spc="-1" strike="noStrike" baseline="-25000">
                <a:solidFill>
                  <a:srgbClr val="ffcc00"/>
                </a:solidFill>
                <a:latin typeface="Times New Roman"/>
              </a:rPr>
              <a:t>1 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– gęstość płynu przed elementem pomiarowym, kg·m</a:t>
            </a:r>
            <a:r>
              <a:rPr b="0" i="1" lang="pl-PL" sz="2000" spc="-1" strike="noStrike" baseline="30000">
                <a:solidFill>
                  <a:srgbClr val="ffffff"/>
                </a:solidFill>
                <a:latin typeface="Times New Roman"/>
              </a:rPr>
              <a:t>-3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.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197" name="CustomShape 5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Analiza badań laboratoryjnych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198" name="CustomShape 6"/>
          <p:cNvSpPr/>
          <p:nvPr/>
        </p:nvSpPr>
        <p:spPr>
          <a:xfrm>
            <a:off x="215640" y="3861000"/>
            <a:ext cx="8712720" cy="622440"/>
          </a:xfrm>
          <a:prstGeom prst="roundRect">
            <a:avLst>
              <a:gd name="adj" fmla="val 50000"/>
            </a:avLst>
          </a:prstGeom>
          <a:gradFill rotWithShape="0">
            <a:gsLst>
              <a:gs pos="0">
                <a:srgbClr val="ffc1be"/>
              </a:gs>
              <a:gs pos="100000">
                <a:srgbClr val="ffe5e5">
                  <a:alpha val="0"/>
                </a:srgbClr>
              </a:gs>
            </a:gsLst>
            <a:lin ang="16200000"/>
          </a:gradFill>
          <a:ln>
            <a:solidFill>
              <a:srgbClr val="be4b48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180000" rIns="180000" tIns="36000" bIns="36000">
            <a:spAutoFit/>
          </a:bodyPr>
          <a:p>
            <a:pPr algn="ctr">
              <a:lnSpc>
                <a:spcPct val="115000"/>
              </a:lnSpc>
            </a:pPr>
            <a:r>
              <a:rPr b="0" lang="pl-PL" sz="2100" spc="-1" strike="noStrike">
                <a:solidFill>
                  <a:srgbClr val="000000"/>
                </a:solidFill>
                <a:latin typeface="Arial"/>
              </a:rPr>
              <a:t>Ch-ka przepływu (w kg·h</a:t>
            </a:r>
            <a:r>
              <a:rPr b="0" lang="pl-PL" sz="2100" spc="-1" strike="noStrike" baseline="30000">
                <a:solidFill>
                  <a:srgbClr val="000000"/>
                </a:solidFill>
                <a:latin typeface="Arial"/>
              </a:rPr>
              <a:t>-1</a:t>
            </a:r>
            <a:r>
              <a:rPr b="0" lang="pl-PL" sz="2100" spc="-1" strike="noStrike">
                <a:solidFill>
                  <a:srgbClr val="000000"/>
                </a:solidFill>
                <a:latin typeface="Arial"/>
              </a:rPr>
              <a:t>) dla rozważanego elementu pomiarowego</a:t>
            </a:r>
            <a:endParaRPr b="0" lang="pl-PL" sz="2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36000" y="764640"/>
            <a:ext cx="9071640" cy="144900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Współczynnik W</a:t>
            </a:r>
            <a:r>
              <a:rPr b="0" lang="pl-PL" sz="2400" spc="-1" strike="noStrike" baseline="-25000">
                <a:solidFill>
                  <a:srgbClr val="ffffff"/>
                </a:solidFill>
                <a:latin typeface="Arial"/>
              </a:rPr>
              <a:t>P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 (s·m</a:t>
            </a:r>
            <a:r>
              <a:rPr b="0" lang="pl-PL" sz="2400" spc="-1" strike="noStrike" baseline="30000">
                <a:solidFill>
                  <a:srgbClr val="ffffff"/>
                </a:solidFill>
                <a:latin typeface="Arial"/>
              </a:rPr>
              <a:t>2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·h</a:t>
            </a:r>
            <a:r>
              <a:rPr b="0" lang="pl-PL" sz="2400" spc="-1" strike="noStrike" baseline="30000">
                <a:solidFill>
                  <a:srgbClr val="ffffff"/>
                </a:solidFill>
                <a:latin typeface="Arial"/>
              </a:rPr>
              <a:t>-1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) - zależny od charakterystyk K i E.</a:t>
            </a:r>
            <a:endParaRPr b="0" lang="pl-PL" sz="2400" spc="-1" strike="noStrike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W</a:t>
            </a:r>
            <a:r>
              <a:rPr b="0" lang="pl-PL" sz="2400" spc="-1" strike="noStrike" baseline="-25000">
                <a:solidFill>
                  <a:srgbClr val="ffffff"/>
                </a:solidFill>
                <a:latin typeface="Arial"/>
              </a:rPr>
              <a:t>P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 jest wielkością określaną przez firmę dostarczającą dobierany nastawczy element pomiarowy.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36000" y="2989800"/>
            <a:ext cx="9071640" cy="175356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W rezultacie uzyskanych wyników badawczych opracowano zależność definiującą liczbę E - uwzględniającą stopień kompresji płynu technologicznego ze względu na opór przepływu przez nastawczy, dławiący element pomiarowy.</a:t>
            </a:r>
            <a:endParaRPr b="0" lang="pl-PL" sz="2400" spc="-1" strike="noStrike">
              <a:latin typeface="Arial"/>
            </a:endParaRPr>
          </a:p>
        </p:txBody>
      </p:sp>
      <p:graphicFrame>
        <p:nvGraphicFramePr>
          <p:cNvPr id="201" name="Table 3"/>
          <p:cNvGraphicFramePr/>
          <p:nvPr/>
        </p:nvGraphicFramePr>
        <p:xfrm>
          <a:off x="3240000" y="2205000"/>
          <a:ext cx="2664000" cy="539640"/>
        </p:xfrm>
        <a:graphic>
          <a:graphicData uri="http://schemas.openxmlformats.org/drawingml/2006/table">
            <a:tbl>
              <a:tblPr/>
              <a:tblGrid>
                <a:gridCol w="2664000"/>
              </a:tblGrid>
              <a:tr h="540000">
                <a:tc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2" name="Table 4"/>
          <p:cNvGraphicFramePr/>
          <p:nvPr/>
        </p:nvGraphicFramePr>
        <p:xfrm>
          <a:off x="3240000" y="2205000"/>
          <a:ext cx="2664000" cy="539640"/>
        </p:xfrm>
        <a:graphic>
          <a:graphicData uri="http://schemas.openxmlformats.org/drawingml/2006/table">
            <a:tbl>
              <a:tblPr/>
              <a:tblGrid>
                <a:gridCol w="2664000"/>
              </a:tblGrid>
              <a:tr h="540000">
                <a:tc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blipFill rotWithShape="0">
                      <a:blip r:embed="rId2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graphicFrame>
        <p:nvGraphicFramePr>
          <p:cNvPr id="203" name="Table 5"/>
          <p:cNvGraphicFramePr/>
          <p:nvPr/>
        </p:nvGraphicFramePr>
        <p:xfrm>
          <a:off x="1945440" y="4869000"/>
          <a:ext cx="5252760" cy="1115640"/>
        </p:xfrm>
        <a:graphic>
          <a:graphicData uri="http://schemas.openxmlformats.org/drawingml/2006/table">
            <a:tbl>
              <a:tblPr/>
              <a:tblGrid>
                <a:gridCol w="5253120"/>
              </a:tblGrid>
              <a:tr h="1116000">
                <a:tc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4" name="Table 6"/>
          <p:cNvGraphicFramePr/>
          <p:nvPr/>
        </p:nvGraphicFramePr>
        <p:xfrm>
          <a:off x="1945440" y="4869000"/>
          <a:ext cx="5252760" cy="1115640"/>
        </p:xfrm>
        <a:graphic>
          <a:graphicData uri="http://schemas.openxmlformats.org/drawingml/2006/table">
            <a:tbl>
              <a:tblPr/>
              <a:tblGrid>
                <a:gridCol w="5253120"/>
              </a:tblGrid>
              <a:tr h="1116000">
                <a:tc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blipFill rotWithShape="0">
                      <a:blip r:embed="rId3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sp>
        <p:nvSpPr>
          <p:cNvPr id="205" name="CustomShape 7"/>
          <p:cNvSpPr/>
          <p:nvPr/>
        </p:nvSpPr>
        <p:spPr>
          <a:xfrm>
            <a:off x="36000" y="6125040"/>
            <a:ext cx="9071640" cy="723240"/>
          </a:xfrm>
          <a:prstGeom prst="rect">
            <a:avLst/>
          </a:prstGeom>
          <a:solidFill>
            <a:schemeClr val="tx1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00000"/>
              </a:lnSpc>
            </a:pP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gdzie: </a:t>
            </a:r>
            <a:r>
              <a:rPr b="1" i="1" lang="pl-PL" sz="2000" spc="-1" strike="noStrike">
                <a:solidFill>
                  <a:srgbClr val="ffcc00"/>
                </a:solidFill>
                <a:latin typeface="Times New Roman"/>
              </a:rPr>
              <a:t>f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 – wartość liczbowa uwzględniająca rodzaj płynu np. dla powietrza f=0,45; </a:t>
            </a:r>
            <a:br/>
            <a:r>
              <a:rPr b="1" i="1" lang="pl-PL" sz="2000" spc="-1" strike="noStrike">
                <a:solidFill>
                  <a:srgbClr val="ffcc00"/>
                </a:solidFill>
                <a:latin typeface="Times New Roman"/>
              </a:rPr>
              <a:t>n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 – wartość korygująca 0,1; </a:t>
            </a:r>
            <a:r>
              <a:rPr b="1" i="1" lang="pl-PL" sz="2000" spc="-1" strike="noStrike">
                <a:solidFill>
                  <a:srgbClr val="ffcc00"/>
                </a:solidFill>
                <a:latin typeface="Times New Roman"/>
              </a:rPr>
              <a:t>p</a:t>
            </a:r>
            <a:r>
              <a:rPr b="1" i="1" lang="pl-PL" sz="2000" spc="-1" strike="noStrike" baseline="-25000">
                <a:solidFill>
                  <a:srgbClr val="ffcc00"/>
                </a:solidFill>
                <a:latin typeface="Times New Roman"/>
              </a:rPr>
              <a:t>1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 - ciśnienie przed elementem pomiarowym, (kPa).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06" name="CustomShape 8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Analiza badań laboratoryjnych</a:t>
            </a:r>
            <a:endParaRPr b="0" lang="pl-PL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7200" y="764640"/>
            <a:ext cx="9107640" cy="133380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Dla omawianego rozwiązania (w wyniku pomiarów), zdefiniowano K (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s·m</a:t>
            </a:r>
            <a:r>
              <a:rPr b="0" lang="pl-PL" sz="2400" spc="-1" strike="noStrike" baseline="30000">
                <a:solidFill>
                  <a:srgbClr val="ffffff"/>
                </a:solidFill>
                <a:latin typeface="Arial"/>
              </a:rPr>
              <a:t>2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·h</a:t>
            </a:r>
            <a:r>
              <a:rPr b="0" lang="pl-PL" sz="2400" spc="-1" strike="noStrike" baseline="30000">
                <a:solidFill>
                  <a:srgbClr val="ffffff"/>
                </a:solidFill>
                <a:latin typeface="Arial"/>
              </a:rPr>
              <a:t>-1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), wyznaczony z funkcji aproksymującej charakterystykę przepływową tego elementu.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7200" y="5445360"/>
            <a:ext cx="9107640" cy="1333080"/>
          </a:xfrm>
          <a:prstGeom prst="rect">
            <a:avLst/>
          </a:prstGeom>
          <a:solidFill>
            <a:schemeClr val="tx1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00000"/>
              </a:lnSpc>
            </a:pP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gdzie: </a:t>
            </a:r>
            <a:r>
              <a:rPr b="1" i="1" lang="pl-PL" sz="2000" spc="-1" strike="noStrike">
                <a:solidFill>
                  <a:srgbClr val="ffcc00"/>
                </a:solidFill>
                <a:latin typeface="Times New Roman"/>
              </a:rPr>
              <a:t>X</a:t>
            </a:r>
            <a:r>
              <a:rPr b="1" i="1" lang="pl-PL" sz="2000" spc="-1" strike="noStrike" baseline="-25000">
                <a:solidFill>
                  <a:srgbClr val="ffcc00"/>
                </a:solidFill>
                <a:latin typeface="Times New Roman"/>
              </a:rPr>
              <a:t>p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 – wartość zredukowana dławiącego elementu pomiarowego zdefiniowana, jako stosunek nastawianego pola przepływowego do pola maksymalnego (przypisany do proponowanych trzech nastaw N</a:t>
            </a:r>
            <a:r>
              <a:rPr b="0" i="1" lang="pl-PL" sz="1600" spc="-1" strike="noStrike">
                <a:solidFill>
                  <a:srgbClr val="ffffff"/>
                </a:solidFill>
                <a:latin typeface="Times New Roman"/>
              </a:rPr>
              <a:t>1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–N</a:t>
            </a:r>
            <a:r>
              <a:rPr b="0" i="1" lang="pl-PL" sz="1600" spc="-1" strike="noStrike">
                <a:solidFill>
                  <a:srgbClr val="ffffff"/>
                </a:solidFill>
                <a:latin typeface="Times New Roman"/>
              </a:rPr>
              <a:t>3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); </a:t>
            </a:r>
            <a:r>
              <a:rPr b="1" i="1" lang="pl-PL" sz="2000" spc="-1" strike="noStrike">
                <a:solidFill>
                  <a:srgbClr val="ffcc00"/>
                </a:solidFill>
                <a:latin typeface="Times New Roman"/>
              </a:rPr>
              <a:t>a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= 23,33 (h·%·m</a:t>
            </a:r>
            <a:r>
              <a:rPr b="0" i="1" lang="pl-PL" sz="2000" spc="-1" strike="noStrike" baseline="30000">
                <a:solidFill>
                  <a:srgbClr val="ffffff"/>
                </a:solidFill>
                <a:latin typeface="Times New Roman"/>
              </a:rPr>
              <a:t>-3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); </a:t>
            </a:r>
            <a:r>
              <a:rPr b="1" i="1" lang="pl-PL" sz="2000" spc="-1" strike="noStrike">
                <a:solidFill>
                  <a:srgbClr val="ffcc00"/>
                </a:solidFill>
                <a:latin typeface="Times New Roman"/>
              </a:rPr>
              <a:t>b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= -0,28 (h·m</a:t>
            </a:r>
            <a:r>
              <a:rPr b="0" i="1" lang="pl-PL" sz="2000" spc="-1" strike="noStrike" baseline="30000">
                <a:solidFill>
                  <a:srgbClr val="ffffff"/>
                </a:solidFill>
                <a:latin typeface="Times New Roman"/>
              </a:rPr>
              <a:t>-3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); </a:t>
            </a:r>
            <a:br/>
            <a:r>
              <a:rPr b="1" i="1" lang="pl-PL" sz="2000" spc="-1" strike="noStrike">
                <a:solidFill>
                  <a:srgbClr val="ffcc00"/>
                </a:solidFill>
                <a:latin typeface="Times New Roman"/>
              </a:rPr>
              <a:t>c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= -2,03·10</a:t>
            </a:r>
            <a:r>
              <a:rPr b="0" i="1" lang="pl-PL" sz="2000" spc="-1" strike="noStrike" baseline="30000">
                <a:solidFill>
                  <a:srgbClr val="ffffff"/>
                </a:solidFill>
                <a:latin typeface="Times New Roman"/>
              </a:rPr>
              <a:t>-3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 (h·m</a:t>
            </a:r>
            <a:r>
              <a:rPr b="0" i="1" lang="pl-PL" sz="2000" spc="-1" strike="noStrike" baseline="30000">
                <a:solidFill>
                  <a:srgbClr val="ffffff"/>
                </a:solidFill>
                <a:latin typeface="Times New Roman"/>
              </a:rPr>
              <a:t>-3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·%</a:t>
            </a:r>
            <a:r>
              <a:rPr b="0" i="1" lang="pl-PL" sz="2000" spc="-1" strike="noStrike" baseline="30000">
                <a:solidFill>
                  <a:srgbClr val="ffffff"/>
                </a:solidFill>
                <a:latin typeface="Times New Roman"/>
              </a:rPr>
              <a:t>-1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), </a:t>
            </a:r>
            <a:r>
              <a:rPr b="1" i="1" lang="pl-PL" sz="2000" spc="-1" strike="noStrike">
                <a:solidFill>
                  <a:srgbClr val="ffcc00"/>
                </a:solidFill>
                <a:latin typeface="Times New Roman"/>
              </a:rPr>
              <a:t>d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= 9,9 (m·s</a:t>
            </a:r>
            <a:r>
              <a:rPr b="0" i="1" lang="pl-PL" sz="2000" spc="-1" strike="noStrike" baseline="30000">
                <a:solidFill>
                  <a:srgbClr val="ffffff"/>
                </a:solidFill>
                <a:latin typeface="Times New Roman"/>
              </a:rPr>
              <a:t>-1</a:t>
            </a:r>
            <a:r>
              <a:rPr b="0" i="1" lang="pl-PL" sz="2000" spc="-1" strike="noStrike">
                <a:solidFill>
                  <a:srgbClr val="ffffff"/>
                </a:solidFill>
                <a:latin typeface="Times New Roman"/>
              </a:rPr>
              <a:t>). </a:t>
            </a:r>
            <a:endParaRPr b="0" lang="pl-PL" sz="2000" spc="-1" strike="noStrike">
              <a:latin typeface="Arial"/>
            </a:endParaRPr>
          </a:p>
        </p:txBody>
      </p:sp>
      <p:graphicFrame>
        <p:nvGraphicFramePr>
          <p:cNvPr id="209" name="Table 3"/>
          <p:cNvGraphicFramePr/>
          <p:nvPr/>
        </p:nvGraphicFramePr>
        <p:xfrm>
          <a:off x="2448000" y="4005000"/>
          <a:ext cx="4247640" cy="1223640"/>
        </p:xfrm>
        <a:graphic>
          <a:graphicData uri="http://schemas.openxmlformats.org/drawingml/2006/table">
            <a:tbl>
              <a:tblPr/>
              <a:tblGrid>
                <a:gridCol w="4247640"/>
              </a:tblGrid>
              <a:tr h="1224000">
                <a:tc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0" name="Table 4"/>
          <p:cNvGraphicFramePr/>
          <p:nvPr/>
        </p:nvGraphicFramePr>
        <p:xfrm>
          <a:off x="2448000" y="4005000"/>
          <a:ext cx="4247640" cy="1223640"/>
        </p:xfrm>
        <a:graphic>
          <a:graphicData uri="http://schemas.openxmlformats.org/drawingml/2006/table">
            <a:tbl>
              <a:tblPr/>
              <a:tblGrid>
                <a:gridCol w="4247640"/>
              </a:tblGrid>
              <a:tr h="1224000">
                <a:tc>
                  <a:tcPr marL="44280" marR="44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blipFill rotWithShape="0">
                      <a:blip r:embed="rId2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sp>
        <p:nvSpPr>
          <p:cNvPr id="211" name="CustomShape 5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Analiza badań laboratoryjnych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212" name="CustomShape 6"/>
          <p:cNvSpPr/>
          <p:nvPr/>
        </p:nvSpPr>
        <p:spPr>
          <a:xfrm>
            <a:off x="7200" y="2722680"/>
            <a:ext cx="9107640" cy="91332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Wielkości a-d są współczynnikami wyznaczonymi przy wykorzystaniu autorskiego oprogramowania Corelac-v2.</a:t>
            </a:r>
            <a:endParaRPr b="0" lang="pl-PL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7200" y="692640"/>
            <a:ext cx="9107640" cy="91332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Analiza wyników umożliwiła uzyskanie charakterystyk przepływu 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1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, 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2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 i 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3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 dla nastawczego elementu pomiarowego.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14" name="CustomShape 2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Analiza badań laboratoryjnych</a:t>
            </a:r>
            <a:endParaRPr b="0" lang="pl-PL" sz="3200" spc="-1" strike="noStrike">
              <a:latin typeface="Arial"/>
            </a:endParaRPr>
          </a:p>
        </p:txBody>
      </p:sp>
      <p:pic>
        <p:nvPicPr>
          <p:cNvPr id="215" name="Picture 2" descr=""/>
          <p:cNvPicPr/>
          <p:nvPr/>
        </p:nvPicPr>
        <p:blipFill>
          <a:blip r:embed="rId2"/>
          <a:stretch/>
        </p:blipFill>
        <p:spPr>
          <a:xfrm>
            <a:off x="934560" y="2349000"/>
            <a:ext cx="7274880" cy="388800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7200" y="829440"/>
            <a:ext cx="9129240" cy="175356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marL="457200" indent="-456840" algn="just">
              <a:lnSpc>
                <a:spcPct val="115000"/>
              </a:lnSpc>
              <a:buClr>
                <a:srgbClr val="ffffff"/>
              </a:buClr>
              <a:buFont typeface="Calibri"/>
              <a:buAutoNum type="arabicParenR"/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Dławieniowy, nastawczy element pomiarowy musi być dobierany ściśle do danej instalacji technologicznej. </a:t>
            </a:r>
            <a:br/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Wyniki doboru parametrycznego nie korespondują </a:t>
            </a:r>
            <a:br/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do zaprojektowanego elementu w innej instalacji.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17" name="CustomShape 2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Wnioski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218" name="CustomShape 3"/>
          <p:cNvSpPr/>
          <p:nvPr/>
        </p:nvSpPr>
        <p:spPr>
          <a:xfrm>
            <a:off x="7200" y="3133800"/>
            <a:ext cx="9129240" cy="133308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marL="457200" indent="-456840" algn="just">
              <a:lnSpc>
                <a:spcPct val="115000"/>
              </a:lnSpc>
              <a:buClr>
                <a:srgbClr val="ffffff"/>
              </a:buClr>
              <a:buFont typeface="Calibri"/>
              <a:buAutoNum type="arabicParenR" startAt="2"/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Dobór i projekt nastawczego elementu pomiarowego wymaga znajomości parametrów sieci i jest przeprowadzany przez firmę dostarczającą wskazane rozwiązanie.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19" name="CustomShape 4"/>
          <p:cNvSpPr/>
          <p:nvPr/>
        </p:nvSpPr>
        <p:spPr>
          <a:xfrm>
            <a:off x="7200" y="5013000"/>
            <a:ext cx="9129240" cy="175428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marL="457200" indent="-456840" algn="just">
              <a:lnSpc>
                <a:spcPct val="115000"/>
              </a:lnSpc>
              <a:buClr>
                <a:srgbClr val="ffffff"/>
              </a:buClr>
              <a:buFont typeface="Calibri"/>
              <a:buAutoNum type="arabicParenR" startAt="3"/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Najważniejszym parametrem projektowym jest wyznaczenie </a:t>
            </a:r>
            <a:br/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tzw. współczynnika przetwarzania nastawczego elementu pomiarowego w zależności od wytycznych technologa dla danej instalacji przemysłowej.</a:t>
            </a:r>
            <a:endParaRPr b="0" lang="pl-PL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7200" y="1117440"/>
            <a:ext cx="9129240" cy="175356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marL="457200" indent="-456840" algn="just">
              <a:lnSpc>
                <a:spcPct val="115000"/>
              </a:lnSpc>
              <a:buClr>
                <a:srgbClr val="ffffff"/>
              </a:buClr>
              <a:buFont typeface="Calibri"/>
              <a:buAutoNum type="arabicParenR" startAt="4"/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Podczas badań charakterystyk pomiarowych elementu dławiącego należy wykonać pomiar spadku ciśnienia na tym elemencie zgodnie z normą badań przepływowych oraz określić niezbędne wielkości fizyczne płynu.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7200" y="3933000"/>
            <a:ext cx="9129240" cy="217476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marL="457200" indent="-456840" algn="just">
              <a:lnSpc>
                <a:spcPct val="115000"/>
              </a:lnSpc>
              <a:buClr>
                <a:srgbClr val="ffffff"/>
              </a:buClr>
              <a:buFont typeface="Calibri"/>
              <a:buAutoNum type="arabicParenR" startAt="5"/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Wskazane rozwiązanie, dla przykładowej instalacji technologicznej, definiuje trzy charakterystyki nastawcze </a:t>
            </a:r>
            <a:br/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(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1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, 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2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 i 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3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) przy czym charakterystyka 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1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 związana jest </a:t>
            </a:r>
            <a:br/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z najmniejszym zakresem pomiarowym a charakterystyka </a:t>
            </a:r>
            <a:br/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3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 - z największym.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Wnioski</a:t>
            </a:r>
            <a:endParaRPr b="0" lang="pl-PL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7200" y="836640"/>
            <a:ext cx="9129240" cy="175428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marL="457200" indent="-456840" algn="just">
              <a:lnSpc>
                <a:spcPct val="115000"/>
              </a:lnSpc>
              <a:buClr>
                <a:srgbClr val="ffffff"/>
              </a:buClr>
              <a:buFont typeface="Calibri"/>
              <a:buAutoNum type="arabicParenR" startAt="6"/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Do wysterowania odpowiedniego przepływu dla nastaw elementu pomiarowego (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1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, 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2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, </a:t>
            </a:r>
            <a:r>
              <a:rPr b="1" i="1" lang="pl-PL" sz="2400" spc="-1" strike="noStrike">
                <a:solidFill>
                  <a:srgbClr val="ffcc00"/>
                </a:solidFill>
                <a:latin typeface="Arial"/>
              </a:rPr>
              <a:t>N</a:t>
            </a:r>
            <a:r>
              <a:rPr b="1" i="1" lang="pl-PL" sz="1800" spc="-1" strike="noStrike">
                <a:solidFill>
                  <a:srgbClr val="ffcc00"/>
                </a:solidFill>
                <a:latin typeface="Arial"/>
              </a:rPr>
              <a:t>3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) niezbędne jest zastosowanie odpowiedniego zaworu regulacyjnego </a:t>
            </a:r>
            <a:br/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o właściwej charakterystyce regulacyjnej.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24" name="CustomShape 2"/>
          <p:cNvSpPr/>
          <p:nvPr/>
        </p:nvSpPr>
        <p:spPr>
          <a:xfrm>
            <a:off x="7200" y="3400200"/>
            <a:ext cx="9129240" cy="91260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marL="457200" indent="-456840" algn="just">
              <a:lnSpc>
                <a:spcPct val="115000"/>
              </a:lnSpc>
              <a:buClr>
                <a:srgbClr val="ffffff"/>
              </a:buClr>
              <a:buFont typeface="Calibri"/>
              <a:buAutoNum type="arabicParenR" startAt="7"/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Wyniki eksperymentów są zachęcające do dalszego rozwoju wskazanej techniki pomiarowej.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225" name="CustomShape 3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Wnioski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226" name="CustomShape 4"/>
          <p:cNvSpPr/>
          <p:nvPr/>
        </p:nvSpPr>
        <p:spPr>
          <a:xfrm>
            <a:off x="7200" y="5077800"/>
            <a:ext cx="9129240" cy="133380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marL="457200" indent="-456840" algn="just">
              <a:lnSpc>
                <a:spcPct val="115000"/>
              </a:lnSpc>
              <a:buClr>
                <a:srgbClr val="ffffff"/>
              </a:buClr>
              <a:buFont typeface="Calibri"/>
              <a:buAutoNum type="arabicParenR" startAt="8"/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Zaprezentowane rozwiązanie może znacząco zmniejszyć koszty inwestycyjne w przepływowych układach przemysłowych.</a:t>
            </a:r>
            <a:endParaRPr b="0" lang="pl-PL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-1800" y="764640"/>
            <a:ext cx="9107640" cy="133308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Przepływy różnego rodzaju płynów (gazów i cieczy), występują w prawie każdym procesie produkcyjnym. Wymagają one często ostrożnej kontroli przepływu oraz jego regulacji. 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Wstęp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136" name="CustomShape 3"/>
          <p:cNvSpPr/>
          <p:nvPr/>
        </p:nvSpPr>
        <p:spPr>
          <a:xfrm>
            <a:off x="-1800" y="2426760"/>
            <a:ext cx="9107640" cy="175428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Do podstawowych wielkości sterujących lub regulacyjnych </a:t>
            </a:r>
            <a:br/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w technologiach przemysłowych należą m.in. strumienie płynów, a do ich sterowania stosuje się różnego rodzaju elementy nastawcze.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137" name="CustomShape 4"/>
          <p:cNvSpPr/>
          <p:nvPr/>
        </p:nvSpPr>
        <p:spPr>
          <a:xfrm>
            <a:off x="-1800" y="4549680"/>
            <a:ext cx="9107640" cy="217476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Klasyczne elementy katalogowe nie są w stanie zapewnić liniowości regulacyjnych charakterystyk przepływowych, ponieważ charakteryzują się bardzo niekorzystnymi właściwościami regulacyjnymi - ich regulacyjne charakterystyki cechuje duża nieliniowość.</a:t>
            </a:r>
            <a:endParaRPr b="0" lang="pl-PL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60000"/>
          </a:blip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CustomShape 1"/>
          <p:cNvSpPr/>
          <p:nvPr/>
        </p:nvSpPr>
        <p:spPr>
          <a:xfrm>
            <a:off x="0" y="6077880"/>
            <a:ext cx="9143640" cy="754560"/>
          </a:xfrm>
          <a:prstGeom prst="rect">
            <a:avLst/>
          </a:prstGeom>
          <a:solidFill>
            <a:schemeClr val="tx1"/>
          </a:solidFill>
          <a:ln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72000" bIns="72000" anchor="ctr">
            <a:spAutoFit/>
          </a:bodyPr>
          <a:p>
            <a:pPr algn="ctr">
              <a:lnSpc>
                <a:spcPct val="100000"/>
              </a:lnSpc>
            </a:pPr>
            <a:r>
              <a:rPr b="1" i="1" lang="pl-PL" sz="2000" spc="-1" strike="noStrike">
                <a:solidFill>
                  <a:srgbClr val="ffffff"/>
                </a:solidFill>
                <a:latin typeface="Arial"/>
              </a:rPr>
              <a:t>Dr inż. Mariusz Wnęk, rozwijający nowe aplikacje </a:t>
            </a:r>
            <a:br/>
            <a:r>
              <a:rPr b="1" i="1" lang="pl-PL" sz="2000" spc="-1" strike="noStrike">
                <a:solidFill>
                  <a:srgbClr val="ffffff"/>
                </a:solidFill>
                <a:latin typeface="Arial"/>
              </a:rPr>
              <a:t>z Zespołem Auma Polska Sp. z o.o.</a:t>
            </a:r>
            <a:endParaRPr b="0" lang="pl-PL" sz="2000" spc="-1" strike="noStrike"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>
            <a:off x="496080" y="3505320"/>
            <a:ext cx="8151480" cy="98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2000" bIns="0" anchor="ctr">
            <a:spAutoFit/>
          </a:bodyPr>
          <a:p>
            <a:pPr algn="ctr">
              <a:lnSpc>
                <a:spcPct val="100000"/>
              </a:lnSpc>
            </a:pPr>
            <a:r>
              <a:rPr b="1" i="1" lang="pl-PL" sz="6000" spc="-1" strike="noStrike">
                <a:solidFill>
                  <a:srgbClr val="ff0000"/>
                </a:solidFill>
                <a:latin typeface="Calibri"/>
              </a:rPr>
              <a:t>Dziękuję za uwagę!</a:t>
            </a:r>
            <a:endParaRPr b="0" lang="pl-PL" sz="6000" spc="-1" strike="noStrike">
              <a:latin typeface="Arial"/>
            </a:endParaRPr>
          </a:p>
        </p:txBody>
      </p:sp>
      <p:sp>
        <p:nvSpPr>
          <p:cNvPr id="229" name="CustomShape 3"/>
          <p:cNvSpPr/>
          <p:nvPr/>
        </p:nvSpPr>
        <p:spPr>
          <a:xfrm>
            <a:off x="1655640" y="1827360"/>
            <a:ext cx="5832360" cy="1169280"/>
          </a:xfrm>
          <a:prstGeom prst="rect">
            <a:avLst/>
          </a:prstGeom>
          <a:gradFill rotWithShape="0">
            <a:gsLst>
              <a:gs pos="0">
                <a:srgbClr val="0000cc"/>
              </a:gs>
              <a:gs pos="100000">
                <a:srgbClr val="0070c0">
                  <a:alpha val="0"/>
                </a:srgbClr>
              </a:gs>
            </a:gsLst>
            <a:lin ang="16200000"/>
          </a:gradFill>
          <a:ln>
            <a:noFill/>
          </a:ln>
          <a:effectLst>
            <a:outerShdw blurRad="4000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/>
        </p:style>
        <p:txBody>
          <a:bodyPr wrap="none"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ffffff"/>
                </a:solidFill>
                <a:latin typeface="Arial"/>
              </a:rPr>
              <a:t>XI Konferencja Techniczna</a:t>
            </a:r>
            <a:endParaRPr b="0" lang="pl-PL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2800" spc="-1" strike="noStrike">
                <a:solidFill>
                  <a:srgbClr val="ffffff"/>
                </a:solidFill>
                <a:latin typeface="Arial"/>
              </a:rPr>
              <a:t>„</a:t>
            </a:r>
            <a:r>
              <a:rPr b="1" lang="pl-PL" sz="2800" spc="-1" strike="noStrike">
                <a:solidFill>
                  <a:srgbClr val="ffffff"/>
                </a:solidFill>
                <a:latin typeface="Arial"/>
              </a:rPr>
              <a:t>Armatura przemysłowa”</a:t>
            </a:r>
            <a:endParaRPr b="0" lang="pl-PL" sz="2800" spc="-1" strike="noStrike">
              <a:latin typeface="Arial"/>
            </a:endParaRPr>
          </a:p>
        </p:txBody>
      </p:sp>
      <p:pic>
        <p:nvPicPr>
          <p:cNvPr id="230" name="Picture 3" descr=""/>
          <p:cNvPicPr/>
          <p:nvPr/>
        </p:nvPicPr>
        <p:blipFill>
          <a:blip r:embed="rId2"/>
          <a:stretch/>
        </p:blipFill>
        <p:spPr>
          <a:xfrm>
            <a:off x="6750720" y="137520"/>
            <a:ext cx="2224800" cy="64332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pic>
        <p:nvPicPr>
          <p:cNvPr id="231" name="Picture 2" descr="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amount="50000" contrast="-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668360" y="871560"/>
            <a:ext cx="1307160" cy="48708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1148400" y="775800"/>
            <a:ext cx="6846840" cy="1137240"/>
          </a:xfrm>
          <a:prstGeom prst="roundRect">
            <a:avLst>
              <a:gd name="adj" fmla="val 50000"/>
            </a:avLst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Sterowanie procesem przepływu</a:t>
            </a:r>
            <a:endParaRPr b="0" lang="pl-PL" sz="2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(linearyzacja charakterystyk przepływowych)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18000" y="0"/>
            <a:ext cx="9107640" cy="48636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000000"/>
                </a:solidFill>
                <a:latin typeface="Arial"/>
              </a:rPr>
              <a:t>Wstęp</a:t>
            </a:r>
            <a:endParaRPr b="0" lang="pl-PL" sz="2600" spc="-1" strike="noStrike">
              <a:latin typeface="Arial"/>
            </a:endParaRPr>
          </a:p>
        </p:txBody>
      </p:sp>
      <p:pic>
        <p:nvPicPr>
          <p:cNvPr id="140" name="Obraz 7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amount="50000" contrast="-20000"/>
                    </a14:imgEffect>
                  </a14:imgLayer>
                </a14:imgProps>
              </a:ext>
            </a:extLst>
          </a:blip>
          <a:stretch/>
        </p:blipFill>
        <p:spPr>
          <a:xfrm flipH="1">
            <a:off x="5477760" y="2817360"/>
            <a:ext cx="1830600" cy="3059640"/>
          </a:xfrm>
          <a:prstGeom prst="rect">
            <a:avLst/>
          </a:prstGeom>
          <a:ln>
            <a:noFill/>
          </a:ln>
        </p:spPr>
      </p:pic>
      <p:pic>
        <p:nvPicPr>
          <p:cNvPr id="141" name="Picture 6" descr="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amount="50000" colorTemp="11200" contrast="-20000"/>
                    </a14:imgEffect>
                  </a14:imgLayer>
                </a14:imgProps>
              </a:ext>
            </a:extLst>
          </a:blip>
          <a:stretch/>
        </p:blipFill>
        <p:spPr>
          <a:xfrm flipH="1">
            <a:off x="1227600" y="2169000"/>
            <a:ext cx="2480400" cy="2411640"/>
          </a:xfrm>
          <a:prstGeom prst="rect">
            <a:avLst/>
          </a:prstGeom>
          <a:ln>
            <a:noFill/>
          </a:ln>
        </p:spPr>
      </p:pic>
      <p:sp>
        <p:nvSpPr>
          <p:cNvPr id="142" name="CustomShape 3"/>
          <p:cNvSpPr/>
          <p:nvPr/>
        </p:nvSpPr>
        <p:spPr>
          <a:xfrm>
            <a:off x="1227960" y="2257200"/>
            <a:ext cx="1039320" cy="333720"/>
          </a:xfrm>
          <a:prstGeom prst="rect">
            <a:avLst/>
          </a:prstGeom>
          <a:solidFill>
            <a:schemeClr val="tx1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pl-PL" sz="1600" spc="-1" strike="noStrike">
                <a:solidFill>
                  <a:srgbClr val="ffffff"/>
                </a:solidFill>
                <a:latin typeface="Arial"/>
              </a:rPr>
              <a:t>Profox</a:t>
            </a:r>
            <a:endParaRPr b="0" lang="pl-PL" sz="1600" spc="-1" strike="noStrike">
              <a:latin typeface="Arial"/>
            </a:endParaRPr>
          </a:p>
        </p:txBody>
      </p:sp>
      <p:pic>
        <p:nvPicPr>
          <p:cNvPr id="143" name="Picture 4" descr="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amount="50000" contrast="-20000"/>
                    </a14:imgEffect>
                  </a14:imgLayer>
                </a14:imgProps>
              </a:ext>
            </a:extLst>
          </a:blip>
          <a:srcRect l="0" t="0" r="0" b="5136"/>
          <a:stretch/>
        </p:blipFill>
        <p:spPr>
          <a:xfrm>
            <a:off x="1627920" y="4797000"/>
            <a:ext cx="2223720" cy="1799640"/>
          </a:xfrm>
          <a:prstGeom prst="rect">
            <a:avLst/>
          </a:prstGeom>
          <a:ln>
            <a:noFill/>
          </a:ln>
        </p:spPr>
      </p:pic>
      <p:sp>
        <p:nvSpPr>
          <p:cNvPr id="144" name="CustomShape 4"/>
          <p:cNvSpPr/>
          <p:nvPr/>
        </p:nvSpPr>
        <p:spPr>
          <a:xfrm>
            <a:off x="7459920" y="4653000"/>
            <a:ext cx="1360440" cy="609840"/>
          </a:xfrm>
          <a:prstGeom prst="rightArrow">
            <a:avLst>
              <a:gd name="adj1" fmla="val 36577"/>
              <a:gd name="adj2" fmla="val 92505"/>
            </a:avLst>
          </a:prstGeom>
          <a:solidFill>
            <a:srgbClr val="ffff00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" name="CustomShape 5"/>
          <p:cNvSpPr/>
          <p:nvPr/>
        </p:nvSpPr>
        <p:spPr>
          <a:xfrm>
            <a:off x="3809880" y="4811040"/>
            <a:ext cx="1626120" cy="609840"/>
          </a:xfrm>
          <a:prstGeom prst="rightArrow">
            <a:avLst>
              <a:gd name="adj1" fmla="val 36577"/>
              <a:gd name="adj2" fmla="val 92505"/>
            </a:avLst>
          </a:prstGeom>
          <a:solidFill>
            <a:srgbClr val="ffff00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6" name="CustomShape 6"/>
          <p:cNvSpPr/>
          <p:nvPr/>
        </p:nvSpPr>
        <p:spPr>
          <a:xfrm>
            <a:off x="179640" y="5763240"/>
            <a:ext cx="1223640" cy="609840"/>
          </a:xfrm>
          <a:prstGeom prst="rightArrow">
            <a:avLst>
              <a:gd name="adj1" fmla="val 36577"/>
              <a:gd name="adj2" fmla="val 92505"/>
            </a:avLst>
          </a:prstGeom>
          <a:solidFill>
            <a:srgbClr val="ffff00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7" name="CustomShape 7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Wstęp – układ przepływowy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148" name="CustomShape 8"/>
          <p:cNvSpPr/>
          <p:nvPr/>
        </p:nvSpPr>
        <p:spPr>
          <a:xfrm>
            <a:off x="2344680" y="4628520"/>
            <a:ext cx="196560" cy="3513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CustomShape 9"/>
          <p:cNvSpPr/>
          <p:nvPr/>
        </p:nvSpPr>
        <p:spPr>
          <a:xfrm>
            <a:off x="2863080" y="4581000"/>
            <a:ext cx="196560" cy="35136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f0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0" name="CustomShape 10"/>
          <p:cNvSpPr/>
          <p:nvPr/>
        </p:nvSpPr>
        <p:spPr>
          <a:xfrm>
            <a:off x="3132000" y="6165360"/>
            <a:ext cx="1039320" cy="577080"/>
          </a:xfrm>
          <a:prstGeom prst="rect">
            <a:avLst/>
          </a:prstGeom>
          <a:solidFill>
            <a:schemeClr val="tx1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pl-PL" sz="1600" spc="-1" strike="noStrike">
                <a:solidFill>
                  <a:srgbClr val="ffffff"/>
                </a:solidFill>
                <a:latin typeface="Arial"/>
              </a:rPr>
              <a:t>Zawór ANDREX</a:t>
            </a:r>
            <a:endParaRPr b="0" lang="pl-PL" sz="1600" spc="-1" strike="noStrike">
              <a:latin typeface="Arial"/>
            </a:endParaRPr>
          </a:p>
        </p:txBody>
      </p:sp>
      <p:sp>
        <p:nvSpPr>
          <p:cNvPr id="151" name="CustomShape 11"/>
          <p:cNvSpPr/>
          <p:nvPr/>
        </p:nvSpPr>
        <p:spPr>
          <a:xfrm>
            <a:off x="5580000" y="5911560"/>
            <a:ext cx="1728000" cy="333720"/>
          </a:xfrm>
          <a:prstGeom prst="rect">
            <a:avLst/>
          </a:prstGeom>
          <a:solidFill>
            <a:schemeClr val="tx1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799"/>
              </a:spcBef>
            </a:pPr>
            <a:r>
              <a:rPr b="0" lang="pl-PL" sz="1600" spc="-1" strike="noStrike">
                <a:solidFill>
                  <a:srgbClr val="ffffff"/>
                </a:solidFill>
                <a:latin typeface="Arial"/>
              </a:rPr>
              <a:t>Przepływomierz</a:t>
            </a:r>
            <a:endParaRPr b="0" lang="pl-PL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0" y="0"/>
            <a:ext cx="9143640" cy="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3" name="Obraz 1" descr=""/>
          <p:cNvPicPr/>
          <p:nvPr/>
        </p:nvPicPr>
        <p:blipFill>
          <a:blip r:embed="rId2"/>
          <a:stretch/>
        </p:blipFill>
        <p:spPr>
          <a:xfrm flipH="1">
            <a:off x="252000" y="4050720"/>
            <a:ext cx="3960000" cy="2638440"/>
          </a:xfrm>
          <a:prstGeom prst="rect">
            <a:avLst/>
          </a:prstGeom>
          <a:ln w="38160">
            <a:solidFill>
              <a:srgbClr val="ffff00"/>
            </a:solidFill>
            <a:round/>
          </a:ln>
        </p:spPr>
      </p:pic>
      <p:pic>
        <p:nvPicPr>
          <p:cNvPr id="154" name="Obraz 11" descr=""/>
          <p:cNvPicPr/>
          <p:nvPr/>
        </p:nvPicPr>
        <p:blipFill>
          <a:blip r:embed="rId3"/>
          <a:stretch/>
        </p:blipFill>
        <p:spPr>
          <a:xfrm flipH="1">
            <a:off x="487800" y="784440"/>
            <a:ext cx="2932200" cy="2932200"/>
          </a:xfrm>
          <a:prstGeom prst="rect">
            <a:avLst/>
          </a:prstGeom>
          <a:ln w="38160">
            <a:solidFill>
              <a:srgbClr val="ffff00"/>
            </a:solidFill>
            <a:round/>
          </a:ln>
        </p:spPr>
      </p:pic>
      <p:sp>
        <p:nvSpPr>
          <p:cNvPr id="155" name="CustomShape 2"/>
          <p:cNvSpPr/>
          <p:nvPr/>
        </p:nvSpPr>
        <p:spPr>
          <a:xfrm>
            <a:off x="7200" y="2520"/>
            <a:ext cx="9129240" cy="48636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2600" spc="-1" strike="noStrike">
                <a:solidFill>
                  <a:srgbClr val="000000"/>
                </a:solidFill>
                <a:latin typeface="Arial"/>
              </a:rPr>
              <a:t>Piec grzewczy przepychowy (okna technologiczne)</a:t>
            </a:r>
            <a:endParaRPr b="0" lang="pl-PL" sz="2600" spc="-1" strike="noStrike">
              <a:latin typeface="Arial"/>
            </a:endParaRPr>
          </a:p>
        </p:txBody>
      </p:sp>
      <p:pic>
        <p:nvPicPr>
          <p:cNvPr id="156" name="Picture 11" descr="https://www.zkp.pl/wp-content/uploads/2022/04/bosio_7.png"/>
          <p:cNvPicPr/>
          <p:nvPr/>
        </p:nvPicPr>
        <p:blipFill>
          <a:blip r:embed="rId4"/>
          <a:srcRect l="13498" t="27226" r="21949" b="18806"/>
          <a:stretch/>
        </p:blipFill>
        <p:spPr>
          <a:xfrm>
            <a:off x="4932000" y="3933000"/>
            <a:ext cx="3908520" cy="2453760"/>
          </a:xfrm>
          <a:prstGeom prst="rect">
            <a:avLst/>
          </a:prstGeom>
          <a:ln w="38160">
            <a:solidFill>
              <a:srgbClr val="ffff00"/>
            </a:solidFill>
            <a:round/>
          </a:ln>
        </p:spPr>
      </p:pic>
      <p:pic>
        <p:nvPicPr>
          <p:cNvPr id="157" name="Picture 12" descr=""/>
          <p:cNvPicPr/>
          <p:nvPr/>
        </p:nvPicPr>
        <p:blipFill>
          <a:blip r:embed="rId5"/>
          <a:stretch/>
        </p:blipFill>
        <p:spPr>
          <a:xfrm>
            <a:off x="4004280" y="736200"/>
            <a:ext cx="4211640" cy="2902320"/>
          </a:xfrm>
          <a:prstGeom prst="rect">
            <a:avLst/>
          </a:prstGeom>
          <a:ln w="38160">
            <a:solidFill>
              <a:srgbClr val="ffff00"/>
            </a:solidFill>
            <a:round/>
          </a:ln>
        </p:spPr>
      </p:pic>
      <p:sp>
        <p:nvSpPr>
          <p:cNvPr id="158" name="CustomShape 3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Wstęp – piec przepychowy</a:t>
            </a:r>
            <a:endParaRPr b="0" lang="pl-PL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Obraz 2" descr=""/>
          <p:cNvPicPr/>
          <p:nvPr/>
        </p:nvPicPr>
        <p:blipFill>
          <a:blip r:embed="rId2"/>
          <a:stretch/>
        </p:blipFill>
        <p:spPr>
          <a:xfrm>
            <a:off x="294120" y="856440"/>
            <a:ext cx="8555400" cy="5812560"/>
          </a:xfrm>
          <a:prstGeom prst="rect">
            <a:avLst/>
          </a:prstGeom>
          <a:ln>
            <a:noFill/>
          </a:ln>
        </p:spPr>
      </p:pic>
      <p:sp>
        <p:nvSpPr>
          <p:cNvPr id="160" name="CustomShape 1"/>
          <p:cNvSpPr/>
          <p:nvPr/>
        </p:nvSpPr>
        <p:spPr>
          <a:xfrm>
            <a:off x="5004000" y="950040"/>
            <a:ext cx="647640" cy="625320"/>
          </a:xfrm>
          <a:custGeom>
            <a:avLst/>
            <a:gdLst/>
            <a:ahLst/>
            <a:rect l="l" t="t" r="r" b="b"/>
            <a:pathLst>
              <a:path w="753768" h="655092">
                <a:moveTo>
                  <a:pt x="344335" y="0"/>
                </a:moveTo>
                <a:cubicBezTo>
                  <a:pt x="337161" y="1435"/>
                  <a:pt x="234350" y="20872"/>
                  <a:pt x="221505" y="27295"/>
                </a:cubicBezTo>
                <a:cubicBezTo>
                  <a:pt x="192163" y="41966"/>
                  <a:pt x="168960" y="67215"/>
                  <a:pt x="139618" y="81886"/>
                </a:cubicBezTo>
                <a:cubicBezTo>
                  <a:pt x="64682" y="119355"/>
                  <a:pt x="101303" y="96975"/>
                  <a:pt x="30436" y="150125"/>
                </a:cubicBezTo>
                <a:cubicBezTo>
                  <a:pt x="25887" y="163773"/>
                  <a:pt x="20278" y="177112"/>
                  <a:pt x="16789" y="191068"/>
                </a:cubicBezTo>
                <a:cubicBezTo>
                  <a:pt x="-9701" y="297030"/>
                  <a:pt x="-4619" y="344461"/>
                  <a:pt x="30436" y="477671"/>
                </a:cubicBezTo>
                <a:cubicBezTo>
                  <a:pt x="36026" y="498912"/>
                  <a:pt x="95221" y="534509"/>
                  <a:pt x="112323" y="545910"/>
                </a:cubicBezTo>
                <a:cubicBezTo>
                  <a:pt x="138320" y="623900"/>
                  <a:pt x="104524" y="558907"/>
                  <a:pt x="166914" y="600501"/>
                </a:cubicBezTo>
                <a:cubicBezTo>
                  <a:pt x="267765" y="667736"/>
                  <a:pt x="130981" y="628633"/>
                  <a:pt x="289744" y="655092"/>
                </a:cubicBezTo>
                <a:cubicBezTo>
                  <a:pt x="417123" y="650543"/>
                  <a:pt x="545013" y="653722"/>
                  <a:pt x="671881" y="641445"/>
                </a:cubicBezTo>
                <a:cubicBezTo>
                  <a:pt x="728961" y="635921"/>
                  <a:pt x="721747" y="567702"/>
                  <a:pt x="726472" y="532263"/>
                </a:cubicBezTo>
                <a:cubicBezTo>
                  <a:pt x="746788" y="379898"/>
                  <a:pt x="725319" y="453835"/>
                  <a:pt x="753768" y="368489"/>
                </a:cubicBezTo>
                <a:lnTo>
                  <a:pt x="726472" y="286603"/>
                </a:lnTo>
                <a:cubicBezTo>
                  <a:pt x="721923" y="272955"/>
                  <a:pt x="724794" y="253640"/>
                  <a:pt x="712824" y="245660"/>
                </a:cubicBezTo>
                <a:cubicBezTo>
                  <a:pt x="699176" y="236561"/>
                  <a:pt x="684482" y="228865"/>
                  <a:pt x="671881" y="218364"/>
                </a:cubicBezTo>
                <a:cubicBezTo>
                  <a:pt x="657054" y="206008"/>
                  <a:pt x="646997" y="188127"/>
                  <a:pt x="630938" y="177421"/>
                </a:cubicBezTo>
                <a:cubicBezTo>
                  <a:pt x="618968" y="169441"/>
                  <a:pt x="603643" y="168322"/>
                  <a:pt x="589995" y="163773"/>
                </a:cubicBezTo>
                <a:cubicBezTo>
                  <a:pt x="580896" y="150125"/>
                  <a:pt x="577099" y="130684"/>
                  <a:pt x="562699" y="122830"/>
                </a:cubicBezTo>
                <a:cubicBezTo>
                  <a:pt x="483562" y="79664"/>
                  <a:pt x="427281" y="82063"/>
                  <a:pt x="344335" y="68239"/>
                </a:cubicBezTo>
                <a:cubicBezTo>
                  <a:pt x="321454" y="64426"/>
                  <a:pt x="299023" y="58118"/>
                  <a:pt x="276096" y="54591"/>
                </a:cubicBezTo>
                <a:cubicBezTo>
                  <a:pt x="172715" y="38686"/>
                  <a:pt x="191755" y="40943"/>
                  <a:pt x="112323" y="40943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1" name="CustomShape 2"/>
          <p:cNvSpPr/>
          <p:nvPr/>
        </p:nvSpPr>
        <p:spPr>
          <a:xfrm>
            <a:off x="737280" y="3556080"/>
            <a:ext cx="1418760" cy="571320"/>
          </a:xfrm>
          <a:custGeom>
            <a:avLst/>
            <a:gdLst/>
            <a:ahLst/>
            <a:rect l="l" t="t" r="r" b="b"/>
            <a:pathLst>
              <a:path w="753768" h="655092">
                <a:moveTo>
                  <a:pt x="344335" y="0"/>
                </a:moveTo>
                <a:cubicBezTo>
                  <a:pt x="337161" y="1435"/>
                  <a:pt x="234350" y="20872"/>
                  <a:pt x="221505" y="27295"/>
                </a:cubicBezTo>
                <a:cubicBezTo>
                  <a:pt x="192163" y="41966"/>
                  <a:pt x="168960" y="67215"/>
                  <a:pt x="139618" y="81886"/>
                </a:cubicBezTo>
                <a:cubicBezTo>
                  <a:pt x="64682" y="119355"/>
                  <a:pt x="101303" y="96975"/>
                  <a:pt x="30436" y="150125"/>
                </a:cubicBezTo>
                <a:cubicBezTo>
                  <a:pt x="25887" y="163773"/>
                  <a:pt x="20278" y="177112"/>
                  <a:pt x="16789" y="191068"/>
                </a:cubicBezTo>
                <a:cubicBezTo>
                  <a:pt x="-9701" y="297030"/>
                  <a:pt x="-4619" y="344461"/>
                  <a:pt x="30436" y="477671"/>
                </a:cubicBezTo>
                <a:cubicBezTo>
                  <a:pt x="36026" y="498912"/>
                  <a:pt x="95221" y="534509"/>
                  <a:pt x="112323" y="545910"/>
                </a:cubicBezTo>
                <a:cubicBezTo>
                  <a:pt x="138320" y="623900"/>
                  <a:pt x="104524" y="558907"/>
                  <a:pt x="166914" y="600501"/>
                </a:cubicBezTo>
                <a:cubicBezTo>
                  <a:pt x="267765" y="667736"/>
                  <a:pt x="130981" y="628633"/>
                  <a:pt x="289744" y="655092"/>
                </a:cubicBezTo>
                <a:cubicBezTo>
                  <a:pt x="417123" y="650543"/>
                  <a:pt x="545013" y="653722"/>
                  <a:pt x="671881" y="641445"/>
                </a:cubicBezTo>
                <a:cubicBezTo>
                  <a:pt x="728961" y="635921"/>
                  <a:pt x="721747" y="567702"/>
                  <a:pt x="726472" y="532263"/>
                </a:cubicBezTo>
                <a:cubicBezTo>
                  <a:pt x="746788" y="379898"/>
                  <a:pt x="725319" y="453835"/>
                  <a:pt x="753768" y="368489"/>
                </a:cubicBezTo>
                <a:lnTo>
                  <a:pt x="726472" y="286603"/>
                </a:lnTo>
                <a:cubicBezTo>
                  <a:pt x="721923" y="272955"/>
                  <a:pt x="724794" y="253640"/>
                  <a:pt x="712824" y="245660"/>
                </a:cubicBezTo>
                <a:cubicBezTo>
                  <a:pt x="699176" y="236561"/>
                  <a:pt x="684482" y="228865"/>
                  <a:pt x="671881" y="218364"/>
                </a:cubicBezTo>
                <a:cubicBezTo>
                  <a:pt x="657054" y="206008"/>
                  <a:pt x="646997" y="188127"/>
                  <a:pt x="630938" y="177421"/>
                </a:cubicBezTo>
                <a:cubicBezTo>
                  <a:pt x="618968" y="169441"/>
                  <a:pt x="603643" y="168322"/>
                  <a:pt x="589995" y="163773"/>
                </a:cubicBezTo>
                <a:cubicBezTo>
                  <a:pt x="580896" y="150125"/>
                  <a:pt x="577099" y="130684"/>
                  <a:pt x="562699" y="122830"/>
                </a:cubicBezTo>
                <a:cubicBezTo>
                  <a:pt x="483562" y="79664"/>
                  <a:pt x="427281" y="82063"/>
                  <a:pt x="344335" y="68239"/>
                </a:cubicBezTo>
                <a:cubicBezTo>
                  <a:pt x="321454" y="64426"/>
                  <a:pt x="299023" y="58118"/>
                  <a:pt x="276096" y="54591"/>
                </a:cubicBezTo>
                <a:cubicBezTo>
                  <a:pt x="172715" y="38686"/>
                  <a:pt x="191755" y="40943"/>
                  <a:pt x="112323" y="40943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2" name="CustomShape 3"/>
          <p:cNvSpPr/>
          <p:nvPr/>
        </p:nvSpPr>
        <p:spPr>
          <a:xfrm>
            <a:off x="4068000" y="1490040"/>
            <a:ext cx="681120" cy="604080"/>
          </a:xfrm>
          <a:custGeom>
            <a:avLst/>
            <a:gdLst/>
            <a:ahLst/>
            <a:rect l="l" t="t" r="r" b="b"/>
            <a:pathLst>
              <a:path w="753768" h="655092">
                <a:moveTo>
                  <a:pt x="344335" y="0"/>
                </a:moveTo>
                <a:cubicBezTo>
                  <a:pt x="337161" y="1435"/>
                  <a:pt x="234350" y="20872"/>
                  <a:pt x="221505" y="27295"/>
                </a:cubicBezTo>
                <a:cubicBezTo>
                  <a:pt x="192163" y="41966"/>
                  <a:pt x="168960" y="67215"/>
                  <a:pt x="139618" y="81886"/>
                </a:cubicBezTo>
                <a:cubicBezTo>
                  <a:pt x="64682" y="119355"/>
                  <a:pt x="101303" y="96975"/>
                  <a:pt x="30436" y="150125"/>
                </a:cubicBezTo>
                <a:cubicBezTo>
                  <a:pt x="25887" y="163773"/>
                  <a:pt x="20278" y="177112"/>
                  <a:pt x="16789" y="191068"/>
                </a:cubicBezTo>
                <a:cubicBezTo>
                  <a:pt x="-9701" y="297030"/>
                  <a:pt x="-4619" y="344461"/>
                  <a:pt x="30436" y="477671"/>
                </a:cubicBezTo>
                <a:cubicBezTo>
                  <a:pt x="36026" y="498912"/>
                  <a:pt x="95221" y="534509"/>
                  <a:pt x="112323" y="545910"/>
                </a:cubicBezTo>
                <a:cubicBezTo>
                  <a:pt x="138320" y="623900"/>
                  <a:pt x="104524" y="558907"/>
                  <a:pt x="166914" y="600501"/>
                </a:cubicBezTo>
                <a:cubicBezTo>
                  <a:pt x="267765" y="667736"/>
                  <a:pt x="130981" y="628633"/>
                  <a:pt x="289744" y="655092"/>
                </a:cubicBezTo>
                <a:cubicBezTo>
                  <a:pt x="417123" y="650543"/>
                  <a:pt x="545013" y="653722"/>
                  <a:pt x="671881" y="641445"/>
                </a:cubicBezTo>
                <a:cubicBezTo>
                  <a:pt x="728961" y="635921"/>
                  <a:pt x="721747" y="567702"/>
                  <a:pt x="726472" y="532263"/>
                </a:cubicBezTo>
                <a:cubicBezTo>
                  <a:pt x="746788" y="379898"/>
                  <a:pt x="725319" y="453835"/>
                  <a:pt x="753768" y="368489"/>
                </a:cubicBezTo>
                <a:lnTo>
                  <a:pt x="726472" y="286603"/>
                </a:lnTo>
                <a:cubicBezTo>
                  <a:pt x="721923" y="272955"/>
                  <a:pt x="724794" y="253640"/>
                  <a:pt x="712824" y="245660"/>
                </a:cubicBezTo>
                <a:cubicBezTo>
                  <a:pt x="699176" y="236561"/>
                  <a:pt x="684482" y="228865"/>
                  <a:pt x="671881" y="218364"/>
                </a:cubicBezTo>
                <a:cubicBezTo>
                  <a:pt x="657054" y="206008"/>
                  <a:pt x="646997" y="188127"/>
                  <a:pt x="630938" y="177421"/>
                </a:cubicBezTo>
                <a:cubicBezTo>
                  <a:pt x="618968" y="169441"/>
                  <a:pt x="603643" y="168322"/>
                  <a:pt x="589995" y="163773"/>
                </a:cubicBezTo>
                <a:cubicBezTo>
                  <a:pt x="580896" y="150125"/>
                  <a:pt x="577099" y="130684"/>
                  <a:pt x="562699" y="122830"/>
                </a:cubicBezTo>
                <a:cubicBezTo>
                  <a:pt x="483562" y="79664"/>
                  <a:pt x="427281" y="82063"/>
                  <a:pt x="344335" y="68239"/>
                </a:cubicBezTo>
                <a:cubicBezTo>
                  <a:pt x="321454" y="64426"/>
                  <a:pt x="299023" y="58118"/>
                  <a:pt x="276096" y="54591"/>
                </a:cubicBezTo>
                <a:cubicBezTo>
                  <a:pt x="172715" y="38686"/>
                  <a:pt x="191755" y="40943"/>
                  <a:pt x="112323" y="40943"/>
                </a:cubicBezTo>
              </a:path>
            </a:pathLst>
          </a:custGeom>
          <a:noFill/>
          <a:ln w="57240">
            <a:solidFill>
              <a:srgbClr val="ff0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3" name="CustomShape 4"/>
          <p:cNvSpPr/>
          <p:nvPr/>
        </p:nvSpPr>
        <p:spPr>
          <a:xfrm flipH="1">
            <a:off x="4243320" y="3048480"/>
            <a:ext cx="657360" cy="713880"/>
          </a:xfrm>
          <a:custGeom>
            <a:avLst/>
            <a:gdLst/>
            <a:ahLst/>
            <a:rect l="l" t="t" r="r" b="b"/>
            <a:pathLst>
              <a:path w="753768" h="655092">
                <a:moveTo>
                  <a:pt x="344335" y="0"/>
                </a:moveTo>
                <a:cubicBezTo>
                  <a:pt x="337161" y="1435"/>
                  <a:pt x="234350" y="20872"/>
                  <a:pt x="221505" y="27295"/>
                </a:cubicBezTo>
                <a:cubicBezTo>
                  <a:pt x="192163" y="41966"/>
                  <a:pt x="168960" y="67215"/>
                  <a:pt x="139618" y="81886"/>
                </a:cubicBezTo>
                <a:cubicBezTo>
                  <a:pt x="64682" y="119355"/>
                  <a:pt x="101303" y="96975"/>
                  <a:pt x="30436" y="150125"/>
                </a:cubicBezTo>
                <a:cubicBezTo>
                  <a:pt x="25887" y="163773"/>
                  <a:pt x="20278" y="177112"/>
                  <a:pt x="16789" y="191068"/>
                </a:cubicBezTo>
                <a:cubicBezTo>
                  <a:pt x="-9701" y="297030"/>
                  <a:pt x="-4619" y="344461"/>
                  <a:pt x="30436" y="477671"/>
                </a:cubicBezTo>
                <a:cubicBezTo>
                  <a:pt x="36026" y="498912"/>
                  <a:pt x="95221" y="534509"/>
                  <a:pt x="112323" y="545910"/>
                </a:cubicBezTo>
                <a:cubicBezTo>
                  <a:pt x="138320" y="623900"/>
                  <a:pt x="104524" y="558907"/>
                  <a:pt x="166914" y="600501"/>
                </a:cubicBezTo>
                <a:cubicBezTo>
                  <a:pt x="267765" y="667736"/>
                  <a:pt x="130981" y="628633"/>
                  <a:pt x="289744" y="655092"/>
                </a:cubicBezTo>
                <a:cubicBezTo>
                  <a:pt x="417123" y="650543"/>
                  <a:pt x="545013" y="653722"/>
                  <a:pt x="671881" y="641445"/>
                </a:cubicBezTo>
                <a:cubicBezTo>
                  <a:pt x="728961" y="635921"/>
                  <a:pt x="721747" y="567702"/>
                  <a:pt x="726472" y="532263"/>
                </a:cubicBezTo>
                <a:cubicBezTo>
                  <a:pt x="746788" y="379898"/>
                  <a:pt x="725319" y="453835"/>
                  <a:pt x="753768" y="368489"/>
                </a:cubicBezTo>
                <a:lnTo>
                  <a:pt x="726472" y="286603"/>
                </a:lnTo>
                <a:cubicBezTo>
                  <a:pt x="721923" y="272955"/>
                  <a:pt x="724794" y="253640"/>
                  <a:pt x="712824" y="245660"/>
                </a:cubicBezTo>
                <a:cubicBezTo>
                  <a:pt x="699176" y="236561"/>
                  <a:pt x="684482" y="228865"/>
                  <a:pt x="671881" y="218364"/>
                </a:cubicBezTo>
                <a:cubicBezTo>
                  <a:pt x="657054" y="206008"/>
                  <a:pt x="646997" y="188127"/>
                  <a:pt x="630938" y="177421"/>
                </a:cubicBezTo>
                <a:cubicBezTo>
                  <a:pt x="618968" y="169441"/>
                  <a:pt x="603643" y="168322"/>
                  <a:pt x="589995" y="163773"/>
                </a:cubicBezTo>
                <a:cubicBezTo>
                  <a:pt x="580896" y="150125"/>
                  <a:pt x="577099" y="130684"/>
                  <a:pt x="562699" y="122830"/>
                </a:cubicBezTo>
                <a:cubicBezTo>
                  <a:pt x="483562" y="79664"/>
                  <a:pt x="427281" y="82063"/>
                  <a:pt x="344335" y="68239"/>
                </a:cubicBezTo>
                <a:cubicBezTo>
                  <a:pt x="321454" y="64426"/>
                  <a:pt x="299023" y="58118"/>
                  <a:pt x="276096" y="54591"/>
                </a:cubicBezTo>
                <a:cubicBezTo>
                  <a:pt x="172715" y="38686"/>
                  <a:pt x="191755" y="40943"/>
                  <a:pt x="112323" y="40943"/>
                </a:cubicBezTo>
              </a:path>
            </a:pathLst>
          </a:custGeom>
          <a:solidFill>
            <a:srgbClr val="ffff00">
              <a:alpha val="50000"/>
            </a:srgbClr>
          </a:solidFill>
          <a:ln w="57240">
            <a:solidFill>
              <a:srgbClr val="ff3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4" name="CustomShape 5"/>
          <p:cNvSpPr/>
          <p:nvPr/>
        </p:nvSpPr>
        <p:spPr>
          <a:xfrm flipH="1">
            <a:off x="5652000" y="1184400"/>
            <a:ext cx="657360" cy="660240"/>
          </a:xfrm>
          <a:custGeom>
            <a:avLst/>
            <a:gdLst/>
            <a:ahLst/>
            <a:rect l="l" t="t" r="r" b="b"/>
            <a:pathLst>
              <a:path w="753768" h="655092">
                <a:moveTo>
                  <a:pt x="344335" y="0"/>
                </a:moveTo>
                <a:cubicBezTo>
                  <a:pt x="337161" y="1435"/>
                  <a:pt x="234350" y="20872"/>
                  <a:pt x="221505" y="27295"/>
                </a:cubicBezTo>
                <a:cubicBezTo>
                  <a:pt x="192163" y="41966"/>
                  <a:pt x="168960" y="67215"/>
                  <a:pt x="139618" y="81886"/>
                </a:cubicBezTo>
                <a:cubicBezTo>
                  <a:pt x="64682" y="119355"/>
                  <a:pt x="101303" y="96975"/>
                  <a:pt x="30436" y="150125"/>
                </a:cubicBezTo>
                <a:cubicBezTo>
                  <a:pt x="25887" y="163773"/>
                  <a:pt x="20278" y="177112"/>
                  <a:pt x="16789" y="191068"/>
                </a:cubicBezTo>
                <a:cubicBezTo>
                  <a:pt x="-9701" y="297030"/>
                  <a:pt x="-4619" y="344461"/>
                  <a:pt x="30436" y="477671"/>
                </a:cubicBezTo>
                <a:cubicBezTo>
                  <a:pt x="36026" y="498912"/>
                  <a:pt x="95221" y="534509"/>
                  <a:pt x="112323" y="545910"/>
                </a:cubicBezTo>
                <a:cubicBezTo>
                  <a:pt x="138320" y="623900"/>
                  <a:pt x="104524" y="558907"/>
                  <a:pt x="166914" y="600501"/>
                </a:cubicBezTo>
                <a:cubicBezTo>
                  <a:pt x="267765" y="667736"/>
                  <a:pt x="130981" y="628633"/>
                  <a:pt x="289744" y="655092"/>
                </a:cubicBezTo>
                <a:cubicBezTo>
                  <a:pt x="417123" y="650543"/>
                  <a:pt x="545013" y="653722"/>
                  <a:pt x="671881" y="641445"/>
                </a:cubicBezTo>
                <a:cubicBezTo>
                  <a:pt x="728961" y="635921"/>
                  <a:pt x="721747" y="567702"/>
                  <a:pt x="726472" y="532263"/>
                </a:cubicBezTo>
                <a:cubicBezTo>
                  <a:pt x="746788" y="379898"/>
                  <a:pt x="725319" y="453835"/>
                  <a:pt x="753768" y="368489"/>
                </a:cubicBezTo>
                <a:lnTo>
                  <a:pt x="726472" y="286603"/>
                </a:lnTo>
                <a:cubicBezTo>
                  <a:pt x="721923" y="272955"/>
                  <a:pt x="724794" y="253640"/>
                  <a:pt x="712824" y="245660"/>
                </a:cubicBezTo>
                <a:cubicBezTo>
                  <a:pt x="699176" y="236561"/>
                  <a:pt x="684482" y="228865"/>
                  <a:pt x="671881" y="218364"/>
                </a:cubicBezTo>
                <a:cubicBezTo>
                  <a:pt x="657054" y="206008"/>
                  <a:pt x="646997" y="188127"/>
                  <a:pt x="630938" y="177421"/>
                </a:cubicBezTo>
                <a:cubicBezTo>
                  <a:pt x="618968" y="169441"/>
                  <a:pt x="603643" y="168322"/>
                  <a:pt x="589995" y="163773"/>
                </a:cubicBezTo>
                <a:cubicBezTo>
                  <a:pt x="580896" y="150125"/>
                  <a:pt x="577099" y="130684"/>
                  <a:pt x="562699" y="122830"/>
                </a:cubicBezTo>
                <a:cubicBezTo>
                  <a:pt x="483562" y="79664"/>
                  <a:pt x="427281" y="82063"/>
                  <a:pt x="344335" y="68239"/>
                </a:cubicBezTo>
                <a:cubicBezTo>
                  <a:pt x="321454" y="64426"/>
                  <a:pt x="299023" y="58118"/>
                  <a:pt x="276096" y="54591"/>
                </a:cubicBezTo>
                <a:cubicBezTo>
                  <a:pt x="172715" y="38686"/>
                  <a:pt x="191755" y="40943"/>
                  <a:pt x="112323" y="40943"/>
                </a:cubicBezTo>
              </a:path>
            </a:pathLst>
          </a:custGeom>
          <a:solidFill>
            <a:srgbClr val="ffff00">
              <a:alpha val="50000"/>
            </a:srgbClr>
          </a:solidFill>
          <a:ln w="57240">
            <a:solidFill>
              <a:srgbClr val="ff3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5" name="CustomShape 6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Wstęp – piec przepychowy</a:t>
            </a:r>
            <a:endParaRPr b="0" lang="pl-PL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7200" y="764640"/>
            <a:ext cx="9107640" cy="175428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Badania tematyczne przeprowadzono na laboratoryjnym stanowisku przepływowym Katedry Informatyki Przemysłowej Politechniki Śląskiej (rysunek), spełniającym warunki normy </a:t>
            </a:r>
            <a:br/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PN-EN 60534-2-3:2001 i opisywanym w innych publikacjach.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167" name="Obraz 2" descr="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0" t="4581" r="0" b="0"/>
          <a:stretch/>
        </p:blipFill>
        <p:spPr>
          <a:xfrm>
            <a:off x="1170000" y="2709000"/>
            <a:ext cx="6803640" cy="4031640"/>
          </a:xfrm>
          <a:prstGeom prst="rect">
            <a:avLst/>
          </a:prstGeom>
          <a:ln w="9360">
            <a:solidFill>
              <a:schemeClr val="tx1"/>
            </a:solidFill>
            <a:round/>
          </a:ln>
        </p:spPr>
      </p:pic>
      <p:sp>
        <p:nvSpPr>
          <p:cNvPr id="168" name="CustomShape 2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Stanowisko badawcze</a:t>
            </a:r>
            <a:endParaRPr b="0" lang="pl-PL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7200" y="836640"/>
            <a:ext cx="9107640" cy="217476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Na laboratoryjnym stanowisku badawczym zainstalowano autorskie i prototypowe rozwiązanie elementu pomiarowego </a:t>
            </a:r>
            <a:br/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(o wybranych trzech wytypowanych nastawach pomiarowych), Element pomiarowy wykorzystuje zjawisko dławienia strumienia przepływającego płynu -&gt; określenie strumienia płynu.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170" name="CustomShape 2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Stanowisko badawcze – teoria dławienia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171" name="CustomShape 3"/>
          <p:cNvSpPr/>
          <p:nvPr/>
        </p:nvSpPr>
        <p:spPr>
          <a:xfrm>
            <a:off x="90000" y="3429000"/>
            <a:ext cx="3628080" cy="1487880"/>
          </a:xfrm>
          <a:prstGeom prst="roundRect">
            <a:avLst>
              <a:gd name="adj" fmla="val 50000"/>
            </a:avLst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0" rIns="0" tIns="0" bIns="0">
            <a:spAutoFit/>
          </a:bodyPr>
          <a:p>
            <a:pPr algn="ctr">
              <a:lnSpc>
                <a:spcPct val="115000"/>
              </a:lnSpc>
            </a:pPr>
            <a:r>
              <a:rPr b="1" lang="pl-PL" sz="2000" spc="-1" strike="noStrike">
                <a:solidFill>
                  <a:srgbClr val="ffffff"/>
                </a:solidFill>
                <a:latin typeface="Arial"/>
              </a:rPr>
              <a:t>Popularny i powszechnie stosowany dławiący element pomiarowy?</a:t>
            </a:r>
            <a:endParaRPr b="0" lang="pl-PL" sz="2000" spc="-1" strike="noStrike">
              <a:latin typeface="Arial"/>
            </a:endParaRPr>
          </a:p>
        </p:txBody>
      </p:sp>
      <p:pic>
        <p:nvPicPr>
          <p:cNvPr id="172" name="Obraz 8" descr="pomprzeplyw zwezka v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amount="50000" contrast="-40000"/>
                    </a14:imgEffect>
                  </a14:imgLayer>
                </a14:imgProps>
              </a:ext>
            </a:extLst>
          </a:blip>
          <a:srcRect l="447" t="2179" r="1331" b="0"/>
          <a:stretch/>
        </p:blipFill>
        <p:spPr>
          <a:xfrm>
            <a:off x="3718440" y="3357000"/>
            <a:ext cx="5317920" cy="3430080"/>
          </a:xfrm>
          <a:prstGeom prst="rect">
            <a:avLst/>
          </a:prstGeom>
          <a:ln w="9360">
            <a:solidFill>
              <a:schemeClr val="tx1"/>
            </a:solidFill>
            <a:miter/>
          </a:ln>
        </p:spPr>
      </p:pic>
      <p:sp>
        <p:nvSpPr>
          <p:cNvPr id="173" name="CustomShape 4"/>
          <p:cNvSpPr/>
          <p:nvPr/>
        </p:nvSpPr>
        <p:spPr>
          <a:xfrm rot="20688000">
            <a:off x="223560" y="5740200"/>
            <a:ext cx="4320000" cy="364680"/>
          </a:xfrm>
          <a:prstGeom prst="homePlate">
            <a:avLst>
              <a:gd name="adj" fmla="val 50000"/>
            </a:avLst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  <a:spcBef>
                <a:spcPts val="901"/>
              </a:spcBef>
            </a:pPr>
            <a:r>
              <a:rPr b="1" lang="pl-PL" sz="1800" spc="-1" strike="noStrike">
                <a:solidFill>
                  <a:srgbClr val="ffffff"/>
                </a:solidFill>
                <a:latin typeface="Arial"/>
              </a:rPr>
              <a:t>Zwężka znormalizowana – kryza ISA</a:t>
            </a:r>
            <a:endParaRPr b="0" lang="pl-PL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  <p:timing>
    <p:tnLst>
      <p:par>
        <p:cTn id="15" dur="indefinite" restart="never" nodeType="tmRoot">
          <p:childTnLst>
            <p:seq>
              <p:cTn id="16" dur="indefinite" nodeType="mainSeq">
                <p:childTnLst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18000" y="0"/>
            <a:ext cx="9107640" cy="94356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Stanowisko badawcze – teoria dławienia</a:t>
            </a:r>
            <a:endParaRPr b="0" lang="pl-PL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i="1" lang="pl-PL" sz="2400" spc="-1" strike="noStrike">
                <a:solidFill>
                  <a:srgbClr val="000000"/>
                </a:solidFill>
                <a:latin typeface="Arial"/>
              </a:rPr>
              <a:t>Zwężki znormalizowane - (PN-65/M-53950)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175" name="Obraz 10" descr="zwezka i wykres"/>
          <p:cNvPicPr/>
          <p:nvPr/>
        </p:nvPicPr>
        <p:blipFill>
          <a:blip r:embed="rId1"/>
          <a:srcRect l="3666" t="994" r="3113" b="2455"/>
          <a:stretch/>
        </p:blipFill>
        <p:spPr>
          <a:xfrm>
            <a:off x="1860480" y="1124640"/>
            <a:ext cx="5422320" cy="5616360"/>
          </a:xfrm>
          <a:prstGeom prst="rect">
            <a:avLst/>
          </a:prstGeom>
          <a:ln w="9360">
            <a:solidFill>
              <a:schemeClr val="tx2"/>
            </a:solidFill>
            <a:miter/>
          </a:ln>
        </p:spPr>
      </p:pic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45000"/>
          </a:blip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ustomShape 1"/>
          <p:cNvSpPr/>
          <p:nvPr/>
        </p:nvSpPr>
        <p:spPr>
          <a:xfrm>
            <a:off x="7200" y="3861000"/>
            <a:ext cx="9129240" cy="175428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Aktuator elektryczny, stałoprędkościowy NRY24-SR o czasie przejścia 35 s w zakresie 0–90º. </a:t>
            </a:r>
            <a:endParaRPr b="0" lang="pl-PL" sz="2400" spc="-1" strike="noStrike">
              <a:latin typeface="Arial"/>
            </a:endParaRPr>
          </a:p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Sterowanie aktuatorem – standardowy, napięciowy sygnał elektryczny z możliwością wyboru zakresu: 0-10 V lub 2-10 V.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18000" y="0"/>
            <a:ext cx="9107640" cy="577800"/>
          </a:xfrm>
          <a:prstGeom prst="rect">
            <a:avLst/>
          </a:prstGeom>
          <a:solidFill>
            <a:srgbClr val="00b050"/>
          </a:solidFill>
          <a:ln w="9360">
            <a:solidFill>
              <a:schemeClr val="tx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pl-PL" sz="3200" spc="-1" strike="noStrike">
                <a:solidFill>
                  <a:srgbClr val="000000"/>
                </a:solidFill>
                <a:latin typeface="Arial"/>
              </a:rPr>
              <a:t>Stanowisko badawcze – sterowanie</a:t>
            </a:r>
            <a:endParaRPr b="0" lang="pl-PL" sz="3200" spc="-1" strike="noStrike"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7200" y="5877360"/>
            <a:ext cx="9129240" cy="133308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Aktuator wyposażony jest w czujniki położenia kątowego (0–90º) </a:t>
            </a:r>
            <a:br/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z napięciowym przetwornikiem analogowym - na wartość 0-10 V.</a:t>
            </a:r>
            <a:endParaRPr b="0" lang="pl-PL" sz="2400" spc="-1" strike="noStrike">
              <a:latin typeface="Arial"/>
            </a:endParaRPr>
          </a:p>
        </p:txBody>
      </p:sp>
      <p:sp>
        <p:nvSpPr>
          <p:cNvPr id="179" name="CustomShape 4"/>
          <p:cNvSpPr/>
          <p:nvPr/>
        </p:nvSpPr>
        <p:spPr>
          <a:xfrm>
            <a:off x="7200" y="807480"/>
            <a:ext cx="9129240" cy="492840"/>
          </a:xfrm>
          <a:prstGeom prst="rect">
            <a:avLst/>
          </a:prstGeom>
          <a:solidFill>
            <a:srgbClr val="0000cc"/>
          </a:solidFill>
          <a:ln w="9360">
            <a:solidFill>
              <a:schemeClr val="bg1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180000" rIns="180000" tIns="36000" bIns="36000">
            <a:spAutoFit/>
          </a:bodyPr>
          <a:p>
            <a:pPr algn="just">
              <a:lnSpc>
                <a:spcPct val="115000"/>
              </a:lnSpc>
            </a:pP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Zawór regulacyjny - kulowy ZKR-224 (K</a:t>
            </a:r>
            <a:r>
              <a:rPr b="0" lang="pl-PL" sz="1800" spc="-1" strike="noStrike">
                <a:solidFill>
                  <a:srgbClr val="ffffff"/>
                </a:solidFill>
                <a:latin typeface="Arial"/>
              </a:rPr>
              <a:t>vs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=16 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m</a:t>
            </a:r>
            <a:r>
              <a:rPr b="0" lang="pl-PL" sz="2400" spc="-1" strike="noStrike" baseline="30000">
                <a:solidFill>
                  <a:srgbClr val="ffffff"/>
                </a:solidFill>
                <a:latin typeface="Arial"/>
              </a:rPr>
              <a:t>3</a:t>
            </a:r>
            <a:r>
              <a:rPr b="0" lang="pl-PL" sz="2400" spc="-1" strike="noStrike">
                <a:solidFill>
                  <a:srgbClr val="ffffff"/>
                </a:solidFill>
                <a:latin typeface="Arial"/>
              </a:rPr>
              <a:t>/h).</a:t>
            </a:r>
            <a:endParaRPr b="0" lang="pl-PL" sz="2400" spc="-1" strike="noStrike">
              <a:latin typeface="Arial"/>
            </a:endParaRPr>
          </a:p>
        </p:txBody>
      </p:sp>
      <p:pic>
        <p:nvPicPr>
          <p:cNvPr id="180" name="Picture 2" descr=""/>
          <p:cNvPicPr/>
          <p:nvPr/>
        </p:nvPicPr>
        <p:blipFill>
          <a:blip r:embed="rId2"/>
          <a:srcRect l="12203" t="19330" r="9456" b="11817"/>
          <a:stretch/>
        </p:blipFill>
        <p:spPr>
          <a:xfrm>
            <a:off x="3245400" y="1340640"/>
            <a:ext cx="2652840" cy="2139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 auma 2019</Template>
  <TotalTime>5595</TotalTime>
  <Application>LibreOffice/6.3.2.2$Windows_X86_64 LibreOffice_project/98b30e735bda24bc04ab42594c85f7fd8be07b9c</Application>
  <Words>783</Words>
  <Paragraphs>81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2023-10-09T07:00:07Z</dcterms:created>
  <dc:creator>Mario</dc:creator>
  <dc:description/>
  <dc:language>pl-PL</dc:language>
  <cp:lastModifiedBy>Mario</cp:lastModifiedBy>
  <dcterms:modified xsi:type="dcterms:W3CDTF">2024-10-03T11:25:56Z</dcterms:modified>
  <cp:revision>1066</cp:revision>
  <dc:subject/>
  <dc:title>Prezentacja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1</vt:i4>
  </property>
  <property fmtid="{D5CDD505-2E9C-101B-9397-08002B2CF9AE}" pid="4" name="HyperlinksChanged">
    <vt:bool>0</vt:bool>
  </property>
  <property fmtid="{D5CDD505-2E9C-101B-9397-08002B2CF9AE}" pid="5" name="ICV">
    <vt:lpwstr>E98336D061744631BA73651557146003_13</vt:lpwstr>
  </property>
  <property fmtid="{D5CDD505-2E9C-101B-9397-08002B2CF9AE}" pid="6" name="KSOProductBuildVer">
    <vt:lpwstr>1045-12.2.0.13215</vt:lpwstr>
  </property>
  <property fmtid="{D5CDD505-2E9C-101B-9397-08002B2CF9AE}" pid="7" name="LinksUpToDate">
    <vt:bool>0</vt:bool>
  </property>
  <property fmtid="{D5CDD505-2E9C-101B-9397-08002B2CF9AE}" pid="8" name="MMClips">
    <vt:i4>0</vt:i4>
  </property>
  <property fmtid="{D5CDD505-2E9C-101B-9397-08002B2CF9AE}" pid="9" name="Notes">
    <vt:i4>2</vt:i4>
  </property>
  <property fmtid="{D5CDD505-2E9C-101B-9397-08002B2CF9AE}" pid="10" name="PresentationFormat">
    <vt:lpwstr>Pokaz na ekranie (4:3)</vt:lpwstr>
  </property>
  <property fmtid="{D5CDD505-2E9C-101B-9397-08002B2CF9AE}" pid="11" name="ScaleCrop">
    <vt:bool>0</vt:bool>
  </property>
  <property fmtid="{D5CDD505-2E9C-101B-9397-08002B2CF9AE}" pid="12" name="ShareDoc">
    <vt:bool>0</vt:bool>
  </property>
  <property fmtid="{D5CDD505-2E9C-101B-9397-08002B2CF9AE}" pid="13" name="Slides">
    <vt:i4>20</vt:i4>
  </property>
</Properties>
</file>