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63" r:id="rId2"/>
    <p:sldId id="1454" r:id="rId3"/>
    <p:sldId id="1455" r:id="rId4"/>
    <p:sldId id="1456" r:id="rId5"/>
    <p:sldId id="1457" r:id="rId6"/>
    <p:sldId id="1458" r:id="rId7"/>
    <p:sldId id="1459" r:id="rId8"/>
    <p:sldId id="1460" r:id="rId9"/>
    <p:sldId id="1461" r:id="rId10"/>
    <p:sldId id="2769" r:id="rId11"/>
    <p:sldId id="651" r:id="rId12"/>
    <p:sldId id="621" r:id="rId13"/>
    <p:sldId id="673" r:id="rId14"/>
    <p:sldId id="682" r:id="rId15"/>
    <p:sldId id="2765" r:id="rId16"/>
    <p:sldId id="2773" r:id="rId17"/>
    <p:sldId id="2771" r:id="rId18"/>
    <p:sldId id="2770" r:id="rId19"/>
    <p:sldId id="2772" r:id="rId20"/>
    <p:sldId id="394" r:id="rId21"/>
    <p:sldId id="395" r:id="rId22"/>
    <p:sldId id="397" r:id="rId23"/>
    <p:sldId id="398" r:id="rId24"/>
    <p:sldId id="399" r:id="rId25"/>
    <p:sldId id="400" r:id="rId26"/>
    <p:sldId id="402" r:id="rId27"/>
    <p:sldId id="401" r:id="rId28"/>
    <p:sldId id="396" r:id="rId29"/>
    <p:sldId id="403" r:id="rId30"/>
    <p:sldId id="670" r:id="rId31"/>
    <p:sldId id="2766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>
        <p:scale>
          <a:sx n="100" d="100"/>
          <a:sy n="100" d="100"/>
        </p:scale>
        <p:origin x="468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919F6-2B99-4843-84AD-2EFA33F687D5}" type="datetimeFigureOut">
              <a:rPr lang="pl-PL" smtClean="0"/>
              <a:t>01.10.2024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39D91-4194-4874-8C6A-E8C8ECDE1F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16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7F0B1-89FD-4D7A-A189-21231757FDE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386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90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6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5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8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63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</a:t>
            </a:r>
            <a:r>
              <a:rPr lang="pl-PL" baseline="0" dirty="0"/>
              <a:t> temu że w ostatnich latach polska energetyka zaczęła się rozwijać i zaczęto budować nowe EC i EL zrodziło się też zapotrzebowanie na nowe instalacje nawęglania.</a:t>
            </a:r>
          </a:p>
          <a:p>
            <a:endParaRPr lang="pl-PL" baseline="0" dirty="0"/>
          </a:p>
          <a:p>
            <a:r>
              <a:rPr lang="pl-PL" baseline="0" dirty="0"/>
              <a:t>Dotychczas tylko modernizowano stare instalacje nawęglania na których stosowano najczęściej przesuwniki PEŁ z firmy </a:t>
            </a:r>
            <a:r>
              <a:rPr lang="pl-PL" baseline="0" dirty="0" err="1"/>
              <a:t>Wiromet</a:t>
            </a:r>
            <a:r>
              <a:rPr lang="pl-PL" baseline="0" dirty="0"/>
              <a:t> Mikołów, które stosowano głównie w górnictwie. Instalacje te mają tyle lat co obiekty na których pracują.</a:t>
            </a:r>
          </a:p>
          <a:p>
            <a:endParaRPr lang="pl-PL" baseline="0" dirty="0"/>
          </a:p>
          <a:p>
            <a:r>
              <a:rPr lang="pl-PL" baseline="0" dirty="0"/>
              <a:t>W tych instalacjach napędy pracują na: tzw. „portkach” – rozdzielaczu lub pługach/zgarniaczach</a:t>
            </a:r>
          </a:p>
          <a:p>
            <a:endParaRPr lang="pl-PL" baseline="0" dirty="0"/>
          </a:p>
          <a:p>
            <a:r>
              <a:rPr lang="pl-PL" baseline="0" dirty="0"/>
              <a:t>Na jednej instalacji jest od 6 napędów wzwyż. Np. w EC Tychy 24 napędy na nawęglaniu.</a:t>
            </a: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66B52-8638-4F33-8DAF-601C2C9AFA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0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Przykład zabudowy w jednej z EC na śląsku realizacja w 2016 roku na tzw. „portkach” – rozdzielaczu. Napęd przekierowuje strugę węgla na taśmociąg nr 1 lub nr 2 lub na oba równocześnie. Bardzo ważne jest to, że rozdzielacz musi być zatrzymywany w położeniu środkowym czyli napęd z nadajnikiem położenia lub krańcówkami pośrednimi. Zastosowanie przekładni GS bezpośrednio w osi klapy zapewnia stabilność, samohamowność układu w pozycji pośredniej, jednoczesny zrzut węgla w lewo i prawo.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EC ZAK</a:t>
            </a:r>
            <a:r>
              <a:rPr lang="pl-PL" baseline="0" dirty="0"/>
              <a:t> Kędzierzyn-Koźle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66B52-8638-4F33-8DAF-601C2C9AFA3B}" type="slidenum">
              <a:rPr lang="de-DE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4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Przykład zabudowy w jednej z EC na śląsku realizacja w 2016 roku na tzw. „portkach” – rozdzielaczu. Napęd przekierowuje strugę węgla na taśmociąg nr 1 lub nr 2 lub na oba równocześnie.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Zdjęcie 1 – widok zewnętrzny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Zdjęcie 2 – widok wewnątrz na rozdzielacz – ważne środkowe położenie!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EC ZAK Kędzierzyn-Koźle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66B52-8638-4F33-8DAF-601C2C9AFA3B}" type="slidenum">
              <a:rPr lang="de-DE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70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97"/>
            <a:ext cx="12192000" cy="69145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339" y="4005065"/>
            <a:ext cx="11905323" cy="701940"/>
          </a:xfrm>
          <a:solidFill>
            <a:srgbClr val="0070B0"/>
          </a:solidFill>
        </p:spPr>
        <p:txBody>
          <a:bodyPr/>
          <a:lstStyle>
            <a:lvl1pPr algn="ctr">
              <a:defRPr sz="2667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869160"/>
            <a:ext cx="8534400" cy="9601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5" y="452669"/>
            <a:ext cx="3519881" cy="10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452968"/>
            <a:ext cx="12192000" cy="640503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856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8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4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8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4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6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3" y="698251"/>
            <a:ext cx="12167980" cy="615974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65" y="6356351"/>
            <a:ext cx="27813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DE759-FDFB-4E21-9A8B-079B26A8981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0D3F-C5CD-4EAC-851F-4D33F329687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34435" y="1028702"/>
            <a:ext cx="11523133" cy="499321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288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3B66-9530-4E43-9A6E-1C09E764DB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ENERGAS 2022</a:t>
            </a:r>
          </a:p>
        </p:txBody>
      </p:sp>
    </p:spTree>
    <p:extLst>
      <p:ext uri="{BB962C8B-B14F-4D97-AF65-F5344CB8AC3E}">
        <p14:creationId xmlns:p14="http://schemas.microsoft.com/office/powerpoint/2010/main" val="6095290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2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W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Inhaltsplatzhalt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>
          <a:xfrm>
            <a:off x="9176762" y="3909055"/>
            <a:ext cx="3015239" cy="2500213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3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utt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66" y="3008213"/>
            <a:ext cx="3154404" cy="3392307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694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Getri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59" y="3520106"/>
            <a:ext cx="4347787" cy="2885225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34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Schraubenschlü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78" y="3301739"/>
            <a:ext cx="3662833" cy="3103592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1371" y="932723"/>
            <a:ext cx="11233248" cy="5184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02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435" y="4407165"/>
            <a:ext cx="10363200" cy="1038059"/>
          </a:xfrm>
        </p:spPr>
        <p:txBody>
          <a:bodyPr lIns="90000" anchor="t"/>
          <a:lstStyle>
            <a:lvl1pPr marL="0" indent="0" algn="l">
              <a:defRPr sz="3200" b="0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7435" y="5427357"/>
            <a:ext cx="10363200" cy="55794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4324" y="4427584"/>
            <a:ext cx="12192000" cy="2430416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Rechteck 10"/>
          <p:cNvSpPr/>
          <p:nvPr/>
        </p:nvSpPr>
        <p:spPr>
          <a:xfrm>
            <a:off x="2117" y="6405331"/>
            <a:ext cx="12192000" cy="352239"/>
          </a:xfrm>
          <a:prstGeom prst="rect">
            <a:avLst/>
          </a:prstGeom>
          <a:gradFill>
            <a:gsLst>
              <a:gs pos="0">
                <a:srgbClr val="006EAB"/>
              </a:gs>
              <a:gs pos="100000">
                <a:srgbClr val="00598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Rechteck 3"/>
          <p:cNvSpPr/>
          <p:nvPr/>
        </p:nvSpPr>
        <p:spPr>
          <a:xfrm rot="10800000">
            <a:off x="-10603" y="-5118"/>
            <a:ext cx="12202603" cy="703369"/>
          </a:xfrm>
          <a:prstGeom prst="round2Same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371" y="932723"/>
            <a:ext cx="11233248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1371" y="6392444"/>
            <a:ext cx="6624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80309" y="6405331"/>
            <a:ext cx="2844800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7D9AB2-1A87-47D2-BF9C-65094559E260}" type="slidenum">
              <a:rPr lang="de-DE" smtClean="0"/>
              <a:t>‹#›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" y="-5120"/>
            <a:ext cx="12114529" cy="703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1"/>
            <a:ext cx="10032437" cy="698252"/>
          </a:xfrm>
          <a:prstGeom prst="rect">
            <a:avLst/>
          </a:prstGeom>
        </p:spPr>
        <p:txBody>
          <a:bodyPr vert="horz" lIns="25200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122232"/>
            <a:ext cx="1571171" cy="4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2667" kern="1200" cap="all" baseline="0">
          <a:solidFill>
            <a:srgbClr val="0070B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80990" indent="-380990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133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SzPct val="90000"/>
        <a:buFont typeface="Wingdings" panose="05000000000000000000" pitchFamily="2" charset="2"/>
        <a:buChar char="§"/>
        <a:defRPr sz="2133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67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70B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svg"/><Relationship Id="rId7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26107-0F31-3A65-1E02-A463E4012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4005065"/>
            <a:ext cx="10162712" cy="701940"/>
          </a:xfrm>
        </p:spPr>
        <p:txBody>
          <a:bodyPr/>
          <a:lstStyle/>
          <a:p>
            <a:r>
              <a:rPr lang="pl-PL" sz="1800" b="0" i="0" u="none" strike="noStrike" baseline="0" dirty="0">
                <a:latin typeface="Jost-Regular"/>
              </a:rPr>
              <a:t>AUMA - napędy armatury. Zastosowanie i rozszerzona funkcjonalność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B8E12A7-D03E-9EC7-404F-F40927F74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255" y="5769474"/>
            <a:ext cx="8534400" cy="960107"/>
          </a:xfrm>
        </p:spPr>
        <p:txBody>
          <a:bodyPr/>
          <a:lstStyle/>
          <a:p>
            <a:r>
              <a:rPr lang="pl-PL" dirty="0"/>
              <a:t>Krzysztof Jędrzejewski</a:t>
            </a:r>
          </a:p>
          <a:p>
            <a:r>
              <a:rPr lang="pl-PL" dirty="0"/>
              <a:t>Łukasz </a:t>
            </a:r>
            <a:r>
              <a:rPr lang="pl-PL" dirty="0" err="1"/>
              <a:t>Wyrwiak</a:t>
            </a:r>
            <a:endParaRPr lang="pl-P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365C31B-F25E-DA9C-E4AF-A2BA927C8FF6}"/>
              </a:ext>
            </a:extLst>
          </p:cNvPr>
          <p:cNvSpPr txBox="1">
            <a:spLocks/>
          </p:cNvSpPr>
          <p:nvPr/>
        </p:nvSpPr>
        <p:spPr bwMode="auto">
          <a:xfrm>
            <a:off x="2330255" y="2680482"/>
            <a:ext cx="7772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91440" bIns="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l-PL" sz="4800" b="1" i="1" dirty="0">
                <a:solidFill>
                  <a:srgbClr val="0070C0"/>
                </a:solidFill>
                <a:latin typeface="Century Gothic" pitchFamily="34" charset="0"/>
                <a:ea typeface="+mj-ea"/>
              </a:rPr>
              <a:t>Dzień dobry!</a:t>
            </a:r>
          </a:p>
        </p:txBody>
      </p:sp>
    </p:spTree>
    <p:extLst>
      <p:ext uri="{BB962C8B-B14F-4D97-AF65-F5344CB8AC3E}">
        <p14:creationId xmlns:p14="http://schemas.microsoft.com/office/powerpoint/2010/main" val="9229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31B6B6-C415-9FAB-CD5C-9A71B34BD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Rozszerzona funkcjonalność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329095F-D175-37BA-8DC8-42D509A5B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Zmienna prędkość, regulator PID, analiza zużycia armatury </a:t>
            </a:r>
          </a:p>
        </p:txBody>
      </p:sp>
    </p:spTree>
    <p:extLst>
      <p:ext uri="{BB962C8B-B14F-4D97-AF65-F5344CB8AC3E}">
        <p14:creationId xmlns:p14="http://schemas.microsoft.com/office/powerpoint/2010/main" val="4550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241157" y="826733"/>
            <a:ext cx="8927184" cy="53865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Brak efektu „pompowania”</a:t>
            </a:r>
          </a:p>
          <a:p>
            <a:pPr lvl="1"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Zmniejszanie prędkości przed pozycją zadaną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10-krotnie szybciej lub wolniej (np. 12-108obr/min)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Pełna konfiguracja krzywej prędkości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Dokładność pozycjonowania do 0,2%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Bez prądu rozruchowego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1- lub 3-fazowe zasilanie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Wykonanie Ex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Dokładność &amp; Awaryjne zamknięcie w jednym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Delikatny rozruch</a:t>
            </a:r>
          </a:p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Delikatne domknięcie z pełnym momentem obrotowym</a:t>
            </a: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 charset="0"/>
              <a:buNone/>
              <a:defRPr/>
            </a:pPr>
            <a:endParaRPr lang="en-GB" dirty="0">
              <a:latin typeface="+mn-lt"/>
            </a:endParaRPr>
          </a:p>
          <a:p>
            <a:pPr lvl="1">
              <a:defRPr/>
            </a:pPr>
            <a:endParaRPr lang="en-GB" dirty="0">
              <a:latin typeface="+mn-lt"/>
            </a:endParaRPr>
          </a:p>
        </p:txBody>
      </p:sp>
      <p:sp>
        <p:nvSpPr>
          <p:cNvPr id="14342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10 x szybciej</a:t>
            </a:r>
            <a:endParaRPr lang="de-DE" alt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8A3B66-9530-4E43-9A6E-1C09E764DBF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9" name="Grafik 8" descr="C:\!PM\ACV 01.2\Prospekte\grafiken_infobrief\SARV - Titel_Fin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87" y="881695"/>
            <a:ext cx="4364125" cy="552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48764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2880030" y="969013"/>
            <a:ext cx="5299780" cy="3612116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SCHEMAT IDEOWY / zmienna prędkość i regulator </a:t>
            </a:r>
            <a:r>
              <a:rPr lang="pl-PL" sz="2000" dirty="0" err="1"/>
              <a:t>pid</a:t>
            </a:r>
            <a:endParaRPr lang="pl-PL" sz="20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880309" y="5430012"/>
            <a:ext cx="2844800" cy="348813"/>
          </a:xfrm>
        </p:spPr>
        <p:txBody>
          <a:bodyPr/>
          <a:lstStyle/>
          <a:p>
            <a:pPr>
              <a:defRPr/>
            </a:pPr>
            <a:fld id="{A6400ED3-F559-4E45-96DC-A70A199F844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8" name="Prostokąt 7"/>
          <p:cNvSpPr/>
          <p:nvPr/>
        </p:nvSpPr>
        <p:spPr>
          <a:xfrm>
            <a:off x="-229481" y="3943604"/>
            <a:ext cx="10261919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7" name="Prostokąt ze ściętym i zaokrąglonym rogiem 6"/>
          <p:cNvSpPr/>
          <p:nvPr/>
        </p:nvSpPr>
        <p:spPr>
          <a:xfrm>
            <a:off x="3088351" y="3701819"/>
            <a:ext cx="1728192" cy="771603"/>
          </a:xfrm>
          <a:prstGeom prst="snip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Przelicznik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0704513" y="3936281"/>
            <a:ext cx="3349151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grpSp>
        <p:nvGrpSpPr>
          <p:cNvPr id="13" name="Grupa 12"/>
          <p:cNvGrpSpPr/>
          <p:nvPr/>
        </p:nvGrpSpPr>
        <p:grpSpPr>
          <a:xfrm>
            <a:off x="8073063" y="1301553"/>
            <a:ext cx="3918748" cy="3245044"/>
            <a:chOff x="3462509" y="1723462"/>
            <a:chExt cx="2939061" cy="2433783"/>
          </a:xfrm>
        </p:grpSpPr>
        <p:sp>
          <p:nvSpPr>
            <p:cNvPr id="12" name="Prostokąt 11"/>
            <p:cNvSpPr/>
            <p:nvPr/>
          </p:nvSpPr>
          <p:spPr>
            <a:xfrm>
              <a:off x="5076056" y="3219822"/>
              <a:ext cx="216024" cy="57189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/>
            </a:p>
          </p:txBody>
        </p:sp>
        <p:sp>
          <p:nvSpPr>
            <p:cNvPr id="9" name="Schemat blokowy: zestawienie 8"/>
            <p:cNvSpPr/>
            <p:nvPr/>
          </p:nvSpPr>
          <p:spPr>
            <a:xfrm rot="16200000">
              <a:off x="4834849" y="3329153"/>
              <a:ext cx="720080" cy="936104"/>
            </a:xfrm>
            <a:prstGeom prst="flowChartCol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solidFill>
                  <a:schemeClr val="tx1"/>
                </a:solidFill>
              </a:endParaRPr>
            </a:p>
          </p:txBody>
        </p:sp>
        <p:pic>
          <p:nvPicPr>
            <p:cNvPr id="10" name="Symbol zastępczy zawartości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509" y="1723462"/>
              <a:ext cx="2939061" cy="1869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5" name="Łącznik łamany 14"/>
          <p:cNvCxnSpPr>
            <a:cxnSpLocks/>
            <a:stCxn id="7" idx="3"/>
          </p:cNvCxnSpPr>
          <p:nvPr/>
        </p:nvCxnSpPr>
        <p:spPr>
          <a:xfrm rot="5400000" flipH="1" flipV="1">
            <a:off x="5707708" y="337197"/>
            <a:ext cx="1609360" cy="511988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z rogami zaokrąglonymi po przekątnej 16"/>
          <p:cNvSpPr/>
          <p:nvPr/>
        </p:nvSpPr>
        <p:spPr>
          <a:xfrm>
            <a:off x="5479404" y="1885959"/>
            <a:ext cx="1792281" cy="405429"/>
          </a:xfrm>
          <a:prstGeom prst="round2DiagRect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/>
              <a:t>Modbus</a:t>
            </a:r>
            <a:r>
              <a:rPr lang="pl-PL" sz="1400" dirty="0"/>
              <a:t>/4-20mA</a:t>
            </a:r>
          </a:p>
        </p:txBody>
      </p:sp>
      <p:sp>
        <p:nvSpPr>
          <p:cNvPr id="18" name="Chmurka 17"/>
          <p:cNvSpPr/>
          <p:nvPr/>
        </p:nvSpPr>
        <p:spPr>
          <a:xfrm>
            <a:off x="85176" y="1838222"/>
            <a:ext cx="1728192" cy="89890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SCADA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887107" y="4158410"/>
            <a:ext cx="1917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Stacja gazowa</a:t>
            </a:r>
          </a:p>
        </p:txBody>
      </p:sp>
      <p:sp>
        <p:nvSpPr>
          <p:cNvPr id="21" name="Objaśnienie ze strzałką w dół 20"/>
          <p:cNvSpPr/>
          <p:nvPr/>
        </p:nvSpPr>
        <p:spPr>
          <a:xfrm>
            <a:off x="8702716" y="740702"/>
            <a:ext cx="2112235" cy="908604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Wbudowany PID</a:t>
            </a:r>
          </a:p>
          <a:p>
            <a:pPr algn="ctr"/>
            <a:r>
              <a:rPr lang="pl-PL" sz="1200" dirty="0"/>
              <a:t>Komunikacja MODBUS RTU</a:t>
            </a:r>
          </a:p>
        </p:txBody>
      </p:sp>
      <p:sp>
        <p:nvSpPr>
          <p:cNvPr id="22" name="Strzałka w prawo 21"/>
          <p:cNvSpPr/>
          <p:nvPr/>
        </p:nvSpPr>
        <p:spPr>
          <a:xfrm>
            <a:off x="4419159" y="1995574"/>
            <a:ext cx="711235" cy="165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4259463" y="1774693"/>
            <a:ext cx="88517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Przepływ - Q</a:t>
            </a:r>
          </a:p>
        </p:txBody>
      </p:sp>
      <p:cxnSp>
        <p:nvCxnSpPr>
          <p:cNvPr id="24" name="Łącznik łamany 23"/>
          <p:cNvCxnSpPr>
            <a:stCxn id="37" idx="0"/>
          </p:cNvCxnSpPr>
          <p:nvPr/>
        </p:nvCxnSpPr>
        <p:spPr>
          <a:xfrm>
            <a:off x="5002267" y="1338830"/>
            <a:ext cx="5009735" cy="579492"/>
          </a:xfrm>
          <a:prstGeom prst="bentConnector3">
            <a:avLst>
              <a:gd name="adj1" fmla="val 738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6990128" y="1264430"/>
            <a:ext cx="711235" cy="165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6805890" y="963465"/>
            <a:ext cx="94769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Zadane Qmax</a:t>
            </a:r>
          </a:p>
        </p:txBody>
      </p:sp>
      <p:sp>
        <p:nvSpPr>
          <p:cNvPr id="31" name="Strzałka w prawo 30"/>
          <p:cNvSpPr/>
          <p:nvPr/>
        </p:nvSpPr>
        <p:spPr>
          <a:xfrm rot="10800000">
            <a:off x="6049439" y="1251617"/>
            <a:ext cx="711235" cy="165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5882613" y="965687"/>
            <a:ext cx="86594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Diagnostyka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1999684" y="1337069"/>
            <a:ext cx="47801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GPRS</a:t>
            </a:r>
          </a:p>
        </p:txBody>
      </p:sp>
      <p:sp>
        <p:nvSpPr>
          <p:cNvPr id="37" name="Prostokąt z rogami zaokrąglonymi po przekątnej 36"/>
          <p:cNvSpPr/>
          <p:nvPr/>
        </p:nvSpPr>
        <p:spPr>
          <a:xfrm>
            <a:off x="3562107" y="1050797"/>
            <a:ext cx="1440160" cy="576064"/>
          </a:xfrm>
          <a:prstGeom prst="round2DiagRect">
            <a:avLst/>
          </a:prstGeom>
          <a:solidFill>
            <a:srgbClr val="CC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GPRS/MODBUS</a:t>
            </a:r>
          </a:p>
        </p:txBody>
      </p:sp>
      <p:cxnSp>
        <p:nvCxnSpPr>
          <p:cNvPr id="38" name="Łącznik łamany 37"/>
          <p:cNvCxnSpPr>
            <a:cxnSpLocks/>
          </p:cNvCxnSpPr>
          <p:nvPr/>
        </p:nvCxnSpPr>
        <p:spPr>
          <a:xfrm rot="16200000" flipH="1">
            <a:off x="3193778" y="965703"/>
            <a:ext cx="400791" cy="345248"/>
          </a:xfrm>
          <a:prstGeom prst="bentConnector3">
            <a:avLst>
              <a:gd name="adj1" fmla="val 1021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4990839" y="1365591"/>
            <a:ext cx="99257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MODBUS RTU </a:t>
            </a:r>
          </a:p>
        </p:txBody>
      </p:sp>
      <p:sp>
        <p:nvSpPr>
          <p:cNvPr id="45" name="Prostokąt z rogami zaokrąglonymi po przekątnej 44"/>
          <p:cNvSpPr/>
          <p:nvPr/>
        </p:nvSpPr>
        <p:spPr>
          <a:xfrm>
            <a:off x="8900269" y="4798183"/>
            <a:ext cx="2758067" cy="69520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Napęd pilnuje, aby zadane </a:t>
            </a:r>
            <a:r>
              <a:rPr lang="pl-PL" sz="1400" dirty="0" err="1"/>
              <a:t>Qmax</a:t>
            </a:r>
            <a:r>
              <a:rPr lang="pl-PL" sz="1400" dirty="0"/>
              <a:t> nie zostało przekroczone</a:t>
            </a:r>
          </a:p>
        </p:txBody>
      </p:sp>
      <p:sp>
        <p:nvSpPr>
          <p:cNvPr id="46" name="pole tekstowe 45"/>
          <p:cNvSpPr txBox="1"/>
          <p:nvPr/>
        </p:nvSpPr>
        <p:spPr>
          <a:xfrm rot="16200000">
            <a:off x="3360148" y="2821196"/>
            <a:ext cx="99257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MODBUS RTU 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7307620" y="1838222"/>
            <a:ext cx="62068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67" dirty="0"/>
              <a:t>4-20mA</a:t>
            </a:r>
          </a:p>
        </p:txBody>
      </p:sp>
      <p:pic>
        <p:nvPicPr>
          <p:cNvPr id="6" name="Grafika 5" descr="Wi-Fi kontur">
            <a:extLst>
              <a:ext uri="{FF2B5EF4-FFF2-40B4-BE49-F238E27FC236}">
                <a16:creationId xmlns:a16="http://schemas.microsoft.com/office/drawing/2014/main" id="{F3EB1190-4E11-5F62-FFCB-78E914229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5106" y="537564"/>
            <a:ext cx="558949" cy="558949"/>
          </a:xfrm>
          <a:prstGeom prst="rect">
            <a:avLst/>
          </a:prstGeom>
        </p:spPr>
      </p:pic>
      <p:cxnSp>
        <p:nvCxnSpPr>
          <p:cNvPr id="14" name="Łącznik łamany 37">
            <a:extLst>
              <a:ext uri="{FF2B5EF4-FFF2-40B4-BE49-F238E27FC236}">
                <a16:creationId xmlns:a16="http://schemas.microsoft.com/office/drawing/2014/main" id="{F432EBFD-B84F-1EBF-B7AD-948B09CD42B4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1811930" y="1995573"/>
            <a:ext cx="454596" cy="292099"/>
          </a:xfrm>
          <a:prstGeom prst="bentConnector3">
            <a:avLst>
              <a:gd name="adj1" fmla="val -36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a 15" descr="Wi-Fi kontur">
            <a:extLst>
              <a:ext uri="{FF2B5EF4-FFF2-40B4-BE49-F238E27FC236}">
                <a16:creationId xmlns:a16="http://schemas.microsoft.com/office/drawing/2014/main" id="{6E652AE5-7E06-D6E9-1C16-18721B12E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3635" y="1554914"/>
            <a:ext cx="558949" cy="558949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95B0704E-399C-619A-ED03-0EC87E81BC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859" t="7215" r="3859" b="14734"/>
          <a:stretch/>
        </p:blipFill>
        <p:spPr>
          <a:xfrm>
            <a:off x="-336714" y="4768821"/>
            <a:ext cx="7455649" cy="16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1AC915-D5C7-5B69-2FFE-11CF0E9A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PROFOX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A7A087-D267-F163-65DF-1366209AC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3" y="853715"/>
            <a:ext cx="7200800" cy="5150571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9290B7D3-D25A-C40E-BF74-FD3AC136013C}"/>
              </a:ext>
            </a:extLst>
          </p:cNvPr>
          <p:cNvSpPr txBox="1">
            <a:spLocks/>
          </p:cNvSpPr>
          <p:nvPr/>
        </p:nvSpPr>
        <p:spPr>
          <a:xfrm>
            <a:off x="-96688" y="6114667"/>
            <a:ext cx="12385376" cy="7019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3600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rgbClr val="0070B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2667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Profox</a:t>
            </a:r>
            <a:r>
              <a:rPr lang="pl-PL" sz="2667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kompaktowy napęd z ogromem możliwości</a:t>
            </a:r>
          </a:p>
        </p:txBody>
      </p:sp>
      <p:pic>
        <p:nvPicPr>
          <p:cNvPr id="8" name="Obraz 7" descr="Obraz zawierający na wolnym powietrzu, drzewo, trawa, ssak&#10;&#10;Opis wygenerowany automatycznie">
            <a:extLst>
              <a:ext uri="{FF2B5EF4-FFF2-40B4-BE49-F238E27FC236}">
                <a16:creationId xmlns:a16="http://schemas.microsoft.com/office/drawing/2014/main" id="{6DA0D549-2535-D294-D5DA-535FDF21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184"/>
          <a:stretch/>
        </p:blipFill>
        <p:spPr>
          <a:xfrm>
            <a:off x="-27181" y="-13491"/>
            <a:ext cx="12219180" cy="60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1AC915-D5C7-5B69-2FFE-11CF0E9A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TIGRON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A7A087-D267-F163-65DF-1366209AC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3" y="728305"/>
            <a:ext cx="7200800" cy="5150571"/>
          </a:xfrm>
          <a:prstGeom prst="rect">
            <a:avLst/>
          </a:prstGeom>
        </p:spPr>
      </p:pic>
      <p:pic>
        <p:nvPicPr>
          <p:cNvPr id="7" name="Obraz 6" descr="Obraz zawierający ziemia, zrzut ekranu, Aparaty i optyka, na wolnym powietrzu&#10;&#10;Opis wygenerowany automatycznie">
            <a:extLst>
              <a:ext uri="{FF2B5EF4-FFF2-40B4-BE49-F238E27FC236}">
                <a16:creationId xmlns:a16="http://schemas.microsoft.com/office/drawing/2014/main" id="{172D0235-EDF9-2AA3-EE69-8911D1DD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75" y="-36092"/>
            <a:ext cx="12240683" cy="6885384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id="{9290B7D3-D25A-C40E-BF74-FD3AC136013C}"/>
              </a:ext>
            </a:extLst>
          </p:cNvPr>
          <p:cNvSpPr txBox="1">
            <a:spLocks/>
          </p:cNvSpPr>
          <p:nvPr/>
        </p:nvSpPr>
        <p:spPr>
          <a:xfrm>
            <a:off x="-144693" y="6054362"/>
            <a:ext cx="12502889" cy="7019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3600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rgbClr val="0070B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2667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tigron</a:t>
            </a:r>
            <a:r>
              <a:rPr lang="pl-PL" sz="2667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całkiem nowy napęd w sektorze </a:t>
            </a:r>
            <a:r>
              <a:rPr lang="pl-PL" sz="2667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oil&amp;GAS</a:t>
            </a:r>
            <a:endParaRPr lang="pl-PL" sz="2667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7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autodiagnostyka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31371" y="1185075"/>
            <a:ext cx="11499895" cy="11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spcAft>
                <a:spcPts val="800"/>
              </a:spcAft>
              <a:buFont typeface="+mj-lt"/>
              <a:buAutoNum type="arabicPeriod"/>
            </a:pPr>
            <a:r>
              <a:rPr lang="pl-PL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Diagnostyka napędu</a:t>
            </a:r>
            <a:r>
              <a:rPr lang="de-DE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pl-PL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Elektronika, przekładnie, uszczelnienia, silnik.</a:t>
            </a:r>
            <a:r>
              <a:rPr lang="de-DE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133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br>
              <a:rPr lang="de-DE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l-PL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Diagnostyka napędu i armatury: Sprawdzanie profilu momentu obrotowego</a:t>
            </a:r>
            <a:endParaRPr lang="de-DE" sz="2133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2149227" y="2923107"/>
            <a:ext cx="10693" cy="177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2149228" y="4696689"/>
            <a:ext cx="656568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97"/>
          <p:cNvCxnSpPr/>
          <p:nvPr/>
        </p:nvCxnSpPr>
        <p:spPr>
          <a:xfrm>
            <a:off x="7399637" y="3167331"/>
            <a:ext cx="21385" cy="1636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488911" y="2757017"/>
            <a:ext cx="73249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867" dirty="0" err="1"/>
              <a:t>Nm</a:t>
            </a:r>
            <a:endParaRPr lang="de-DE" sz="1867" dirty="0"/>
          </a:p>
        </p:txBody>
      </p:sp>
      <p:cxnSp>
        <p:nvCxnSpPr>
          <p:cNvPr id="29" name="Gerader Verbinder 103"/>
          <p:cNvCxnSpPr/>
          <p:nvPr/>
        </p:nvCxnSpPr>
        <p:spPr>
          <a:xfrm>
            <a:off x="5100576" y="4573714"/>
            <a:ext cx="0" cy="245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104"/>
          <p:cNvCxnSpPr/>
          <p:nvPr/>
        </p:nvCxnSpPr>
        <p:spPr>
          <a:xfrm>
            <a:off x="2058331" y="3321770"/>
            <a:ext cx="187135" cy="8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512966" y="3137451"/>
            <a:ext cx="700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dirty="0"/>
              <a:t>100</a:t>
            </a:r>
          </a:p>
        </p:txBody>
      </p:sp>
      <p:sp>
        <p:nvSpPr>
          <p:cNvPr id="32" name="Freihandform 31"/>
          <p:cNvSpPr/>
          <p:nvPr/>
        </p:nvSpPr>
        <p:spPr>
          <a:xfrm flipH="1">
            <a:off x="2170614" y="3122397"/>
            <a:ext cx="5229021" cy="1352075"/>
          </a:xfrm>
          <a:custGeom>
            <a:avLst/>
            <a:gdLst>
              <a:gd name="connsiteX0" fmla="*/ 0 w 3922295"/>
              <a:gd name="connsiteY0" fmla="*/ 339795 h 1014193"/>
              <a:gd name="connsiteX1" fmla="*/ 272716 w 3922295"/>
              <a:gd name="connsiteY1" fmla="*/ 428026 h 1014193"/>
              <a:gd name="connsiteX2" fmla="*/ 425116 w 3922295"/>
              <a:gd name="connsiteY2" fmla="*/ 788974 h 1014193"/>
              <a:gd name="connsiteX3" fmla="*/ 762000 w 3922295"/>
              <a:gd name="connsiteY3" fmla="*/ 909290 h 1014193"/>
              <a:gd name="connsiteX4" fmla="*/ 1540042 w 3922295"/>
              <a:gd name="connsiteY4" fmla="*/ 989500 h 1014193"/>
              <a:gd name="connsiteX5" fmla="*/ 2478506 w 3922295"/>
              <a:gd name="connsiteY5" fmla="*/ 997521 h 1014193"/>
              <a:gd name="connsiteX6" fmla="*/ 3112169 w 3922295"/>
              <a:gd name="connsiteY6" fmla="*/ 780953 h 1014193"/>
              <a:gd name="connsiteX7" fmla="*/ 3657600 w 3922295"/>
              <a:gd name="connsiteY7" fmla="*/ 403963 h 1014193"/>
              <a:gd name="connsiteX8" fmla="*/ 3810000 w 3922295"/>
              <a:gd name="connsiteY8" fmla="*/ 59058 h 1014193"/>
              <a:gd name="connsiteX9" fmla="*/ 3922295 w 3922295"/>
              <a:gd name="connsiteY9" fmla="*/ 2911 h 10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295" h="1014193">
                <a:moveTo>
                  <a:pt x="0" y="339795"/>
                </a:moveTo>
                <a:cubicBezTo>
                  <a:pt x="100931" y="346479"/>
                  <a:pt x="201863" y="353163"/>
                  <a:pt x="272716" y="428026"/>
                </a:cubicBezTo>
                <a:cubicBezTo>
                  <a:pt x="343569" y="502889"/>
                  <a:pt x="343569" y="708763"/>
                  <a:pt x="425116" y="788974"/>
                </a:cubicBezTo>
                <a:cubicBezTo>
                  <a:pt x="506663" y="869185"/>
                  <a:pt x="576179" y="875869"/>
                  <a:pt x="762000" y="909290"/>
                </a:cubicBezTo>
                <a:cubicBezTo>
                  <a:pt x="947821" y="942711"/>
                  <a:pt x="1253958" y="974795"/>
                  <a:pt x="1540042" y="989500"/>
                </a:cubicBezTo>
                <a:cubicBezTo>
                  <a:pt x="1826126" y="1004205"/>
                  <a:pt x="2216485" y="1032279"/>
                  <a:pt x="2478506" y="997521"/>
                </a:cubicBezTo>
                <a:cubicBezTo>
                  <a:pt x="2740527" y="962763"/>
                  <a:pt x="2915653" y="879879"/>
                  <a:pt x="3112169" y="780953"/>
                </a:cubicBezTo>
                <a:cubicBezTo>
                  <a:pt x="3308685" y="682027"/>
                  <a:pt x="3541295" y="524279"/>
                  <a:pt x="3657600" y="403963"/>
                </a:cubicBezTo>
                <a:cubicBezTo>
                  <a:pt x="3773905" y="283647"/>
                  <a:pt x="3765884" y="125900"/>
                  <a:pt x="3810000" y="59058"/>
                </a:cubicBezTo>
                <a:cubicBezTo>
                  <a:pt x="3854116" y="-7784"/>
                  <a:pt x="3888205" y="-2437"/>
                  <a:pt x="3922295" y="291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/>
          </a:p>
        </p:txBody>
      </p:sp>
      <p:sp>
        <p:nvSpPr>
          <p:cNvPr id="34" name="Freihandform 33"/>
          <p:cNvSpPr/>
          <p:nvPr/>
        </p:nvSpPr>
        <p:spPr>
          <a:xfrm flipH="1">
            <a:off x="2170616" y="2780217"/>
            <a:ext cx="5229021" cy="1352075"/>
          </a:xfrm>
          <a:custGeom>
            <a:avLst/>
            <a:gdLst>
              <a:gd name="connsiteX0" fmla="*/ 0 w 3922295"/>
              <a:gd name="connsiteY0" fmla="*/ 339795 h 1014193"/>
              <a:gd name="connsiteX1" fmla="*/ 272716 w 3922295"/>
              <a:gd name="connsiteY1" fmla="*/ 428026 h 1014193"/>
              <a:gd name="connsiteX2" fmla="*/ 425116 w 3922295"/>
              <a:gd name="connsiteY2" fmla="*/ 788974 h 1014193"/>
              <a:gd name="connsiteX3" fmla="*/ 762000 w 3922295"/>
              <a:gd name="connsiteY3" fmla="*/ 909290 h 1014193"/>
              <a:gd name="connsiteX4" fmla="*/ 1540042 w 3922295"/>
              <a:gd name="connsiteY4" fmla="*/ 989500 h 1014193"/>
              <a:gd name="connsiteX5" fmla="*/ 2478506 w 3922295"/>
              <a:gd name="connsiteY5" fmla="*/ 997521 h 1014193"/>
              <a:gd name="connsiteX6" fmla="*/ 3112169 w 3922295"/>
              <a:gd name="connsiteY6" fmla="*/ 780953 h 1014193"/>
              <a:gd name="connsiteX7" fmla="*/ 3657600 w 3922295"/>
              <a:gd name="connsiteY7" fmla="*/ 403963 h 1014193"/>
              <a:gd name="connsiteX8" fmla="*/ 3810000 w 3922295"/>
              <a:gd name="connsiteY8" fmla="*/ 59058 h 1014193"/>
              <a:gd name="connsiteX9" fmla="*/ 3922295 w 3922295"/>
              <a:gd name="connsiteY9" fmla="*/ 2911 h 10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2295" h="1014193">
                <a:moveTo>
                  <a:pt x="0" y="339795"/>
                </a:moveTo>
                <a:cubicBezTo>
                  <a:pt x="100931" y="346479"/>
                  <a:pt x="201863" y="353163"/>
                  <a:pt x="272716" y="428026"/>
                </a:cubicBezTo>
                <a:cubicBezTo>
                  <a:pt x="343569" y="502889"/>
                  <a:pt x="343569" y="708763"/>
                  <a:pt x="425116" y="788974"/>
                </a:cubicBezTo>
                <a:cubicBezTo>
                  <a:pt x="506663" y="869185"/>
                  <a:pt x="576179" y="875869"/>
                  <a:pt x="762000" y="909290"/>
                </a:cubicBezTo>
                <a:cubicBezTo>
                  <a:pt x="947821" y="942711"/>
                  <a:pt x="1253958" y="974795"/>
                  <a:pt x="1540042" y="989500"/>
                </a:cubicBezTo>
                <a:cubicBezTo>
                  <a:pt x="1826126" y="1004205"/>
                  <a:pt x="2216485" y="1032279"/>
                  <a:pt x="2478506" y="997521"/>
                </a:cubicBezTo>
                <a:cubicBezTo>
                  <a:pt x="2740527" y="962763"/>
                  <a:pt x="2915653" y="879879"/>
                  <a:pt x="3112169" y="780953"/>
                </a:cubicBezTo>
                <a:cubicBezTo>
                  <a:pt x="3308685" y="682027"/>
                  <a:pt x="3541295" y="524279"/>
                  <a:pt x="3657600" y="403963"/>
                </a:cubicBezTo>
                <a:cubicBezTo>
                  <a:pt x="3773905" y="283647"/>
                  <a:pt x="3765884" y="125900"/>
                  <a:pt x="3810000" y="59058"/>
                </a:cubicBezTo>
                <a:cubicBezTo>
                  <a:pt x="3854116" y="-7784"/>
                  <a:pt x="3888205" y="-2437"/>
                  <a:pt x="3922295" y="2911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/>
          </a:p>
        </p:txBody>
      </p:sp>
      <p:sp>
        <p:nvSpPr>
          <p:cNvPr id="35" name="Textfeld 34"/>
          <p:cNvSpPr txBox="1"/>
          <p:nvPr/>
        </p:nvSpPr>
        <p:spPr>
          <a:xfrm>
            <a:off x="1679511" y="4905098"/>
            <a:ext cx="768085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2399" dirty="0">
                <a:solidFill>
                  <a:srgbClr val="FF0000"/>
                </a:solidFill>
              </a:rPr>
              <a:t>CLOSE                                                OPEN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8178902" y="4703101"/>
            <a:ext cx="26158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l-PL" sz="1867" dirty="0"/>
              <a:t>Kąt obrotu / Droga</a:t>
            </a:r>
            <a:endParaRPr lang="de-DE" sz="1867" dirty="0"/>
          </a:p>
        </p:txBody>
      </p:sp>
      <p:sp>
        <p:nvSpPr>
          <p:cNvPr id="37" name="Textfeld 36"/>
          <p:cNvSpPr txBox="1"/>
          <p:nvPr/>
        </p:nvSpPr>
        <p:spPr>
          <a:xfrm>
            <a:off x="4853293" y="4767030"/>
            <a:ext cx="60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dirty="0"/>
              <a:t>45°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34580" y="5291629"/>
            <a:ext cx="60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dirty="0"/>
              <a:t>16 s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180415" y="5292615"/>
            <a:ext cx="60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dirty="0"/>
              <a:t>32 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180413" y="4703099"/>
            <a:ext cx="601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dirty="0"/>
              <a:t>90°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415622" y="2952732"/>
            <a:ext cx="27180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l-PL" sz="1867" dirty="0">
                <a:solidFill>
                  <a:srgbClr val="FF0000"/>
                </a:solidFill>
              </a:rPr>
              <a:t>Poziom ostrzeżenia</a:t>
            </a:r>
            <a:endParaRPr lang="de-DE" sz="1867" dirty="0">
              <a:solidFill>
                <a:srgbClr val="FF00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421024" y="3366302"/>
            <a:ext cx="24193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l-PL" sz="1867" dirty="0">
                <a:solidFill>
                  <a:srgbClr val="00B050"/>
                </a:solidFill>
              </a:rPr>
              <a:t>Profil referencyjny</a:t>
            </a:r>
            <a:endParaRPr lang="de-DE" sz="1867" dirty="0">
              <a:solidFill>
                <a:srgbClr val="00B05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67A7F5-60E1-A8BF-E85D-663992D0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4703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31B6B6-C415-9FAB-CD5C-9A71B34BD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Wybrane ciekawe realizacje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329095F-D175-37BA-8DC8-42D509A5B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7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32A27-D231-B4D0-88AB-BC982BCA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AUOTOMATYZACJA REGULACJI WYWAŻANIA ŁĄCZNIKÓW</a:t>
            </a:r>
          </a:p>
        </p:txBody>
      </p:sp>
      <p:pic>
        <p:nvPicPr>
          <p:cNvPr id="6" name="Symbol zastępczy zawartości 5" descr="Obraz zawierający metal, stal, rura, inżynieria&#10;&#10;Opis wygenerowany automatycznie">
            <a:extLst>
              <a:ext uri="{FF2B5EF4-FFF2-40B4-BE49-F238E27FC236}">
                <a16:creationId xmlns:a16="http://schemas.microsoft.com/office/drawing/2014/main" id="{81048562-4379-E2EE-DA04-85E979214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0"/>
          <a:stretch/>
        </p:blipFill>
        <p:spPr>
          <a:xfrm>
            <a:off x="0" y="683492"/>
            <a:ext cx="5021943" cy="5708952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31D558C-2E44-FEAD-DF33-78538CC1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sp>
        <p:nvSpPr>
          <p:cNvPr id="7" name="Symbol zastępczy zawartości 12">
            <a:extLst>
              <a:ext uri="{FF2B5EF4-FFF2-40B4-BE49-F238E27FC236}">
                <a16:creationId xmlns:a16="http://schemas.microsoft.com/office/drawing/2014/main" id="{D160FF21-7517-21E7-9E6A-84543DE98339}"/>
              </a:ext>
            </a:extLst>
          </p:cNvPr>
          <p:cNvSpPr txBox="1">
            <a:spLocks/>
          </p:cNvSpPr>
          <p:nvPr/>
        </p:nvSpPr>
        <p:spPr>
          <a:xfrm>
            <a:off x="5593463" y="953060"/>
            <a:ext cx="5829279" cy="5184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POTENCJALNIE NIEBEZPIECZNE MIEJSCE OBOK KLATEK WALCOWNICZYCH</a:t>
            </a:r>
          </a:p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WYMAGANA CYKLICZNA REGULACJA NAPRĘŻENIA SPRĘZYN</a:t>
            </a:r>
          </a:p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WYMAGANA DUŻA SIŁA I WIELE OBROTÓW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DB6D27-7835-AA46-145D-4CD3B84F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AUOTOMATYZACJA REGULACJI WYWAŻANIA ŁĄCZNIKÓW</a:t>
            </a:r>
          </a:p>
        </p:txBody>
      </p:sp>
      <p:pic>
        <p:nvPicPr>
          <p:cNvPr id="6" name="Symbol zastępczy zawartości 5" descr="Obraz zawierający maszyna, inżynieria, stal, przemysł&#10;&#10;Opis wygenerowany automatycznie">
            <a:extLst>
              <a:ext uri="{FF2B5EF4-FFF2-40B4-BE49-F238E27FC236}">
                <a16:creationId xmlns:a16="http://schemas.microsoft.com/office/drawing/2014/main" id="{4BBA5B90-ADF3-FCAD-EE74-5F8BA7512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8" b="12671"/>
          <a:stretch/>
        </p:blipFill>
        <p:spPr>
          <a:xfrm>
            <a:off x="0" y="698253"/>
            <a:ext cx="12192000" cy="5694191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8C467A6-3507-F868-B506-0B84480A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E5C72-0CE8-822F-2BF3-7FDEA65F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AUOTOMATYZACJA REGULACJI WYWAŻANIA ŁĄCZNIKÓW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092C3CF-276D-88AE-394A-B50F1399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pic>
        <p:nvPicPr>
          <p:cNvPr id="10" name="Obraz 9" descr="Obraz zawierający maszyna, inżynieria, stal, budynek&#10;&#10;Opis wygenerowany automatycznie">
            <a:extLst>
              <a:ext uri="{FF2B5EF4-FFF2-40B4-BE49-F238E27FC236}">
                <a16:creationId xmlns:a16="http://schemas.microsoft.com/office/drawing/2014/main" id="{C7B7605B-AB46-99DE-3001-1A842720E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309"/>
          <a:stretch/>
        </p:blipFill>
        <p:spPr>
          <a:xfrm>
            <a:off x="5277936" y="698253"/>
            <a:ext cx="4551864" cy="5708952"/>
          </a:xfrm>
          <a:prstGeom prst="rect">
            <a:avLst/>
          </a:prstGeom>
        </p:spPr>
      </p:pic>
      <p:pic>
        <p:nvPicPr>
          <p:cNvPr id="14" name="Obraz 13" descr="Obraz zawierający maszyna, stal, przemysł, inżynieria&#10;&#10;Opis wygenerowany automatycznie">
            <a:extLst>
              <a:ext uri="{FF2B5EF4-FFF2-40B4-BE49-F238E27FC236}">
                <a16:creationId xmlns:a16="http://schemas.microsoft.com/office/drawing/2014/main" id="{77114F4D-DB53-C569-EA7A-A778C2FFD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22064"/>
          <a:stretch/>
        </p:blipFill>
        <p:spPr>
          <a:xfrm>
            <a:off x="0" y="698253"/>
            <a:ext cx="5195449" cy="5708952"/>
          </a:xfrm>
          <a:prstGeom prst="rect">
            <a:avLst/>
          </a:prstGeom>
        </p:spPr>
      </p:pic>
      <p:sp>
        <p:nvSpPr>
          <p:cNvPr id="15" name="Symbol zastępczy zawartości 12">
            <a:extLst>
              <a:ext uri="{FF2B5EF4-FFF2-40B4-BE49-F238E27FC236}">
                <a16:creationId xmlns:a16="http://schemas.microsoft.com/office/drawing/2014/main" id="{E545E035-C5EF-E893-CF1B-176D75531B90}"/>
              </a:ext>
            </a:extLst>
          </p:cNvPr>
          <p:cNvSpPr txBox="1">
            <a:spLocks/>
          </p:cNvSpPr>
          <p:nvPr/>
        </p:nvSpPr>
        <p:spPr>
          <a:xfrm>
            <a:off x="9532620" y="953060"/>
            <a:ext cx="2659380" cy="5184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rgbClr val="0070B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STEROWANIE LOKALNE Z BEZPIECZNEJ ODLEGŁOŚCI</a:t>
            </a:r>
          </a:p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DODATKOWE STEORWANIE RADIOWE Z PILOTA</a:t>
            </a:r>
          </a:p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OGRANICZENIE MAKSYMALNEGO NAPRĘŻENIA SPRĘŻYN</a:t>
            </a:r>
          </a:p>
          <a:p>
            <a:pPr>
              <a:lnSpc>
                <a:spcPct val="200000"/>
              </a:lnSpc>
            </a:pPr>
            <a:r>
              <a:rPr lang="pl-PL" sz="2600" b="1" dirty="0">
                <a:latin typeface="Century Gothic" panose="020B0502020202020204" pitchFamily="34" charset="0"/>
              </a:rPr>
              <a:t>AWARYJNE STEROWANIE RĘCZNE KÓŁKIEM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49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 wolnym powietrzu, niebo, drzewo, dom">
            <a:extLst>
              <a:ext uri="{FF2B5EF4-FFF2-40B4-BE49-F238E27FC236}">
                <a16:creationId xmlns:a16="http://schemas.microsoft.com/office/drawing/2014/main" id="{20E1573C-FE37-90C2-DEC2-AC25B19E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0" t="-7784" r="140" b="16965"/>
          <a:stretch/>
        </p:blipFill>
        <p:spPr>
          <a:xfrm>
            <a:off x="-18080" y="192205"/>
            <a:ext cx="12209110" cy="623716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D0E80DC-805D-48B0-B732-BAD833BF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/>
              <a:t>Ponad 50 lat doświadczenia w automatyzacji armatury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8BCAD3-767D-A3AE-145C-18D32AB35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3121"/>
            <a:ext cx="7664879" cy="5151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Centrala firmy </a:t>
            </a:r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AUMA POLSKA</a:t>
            </a:r>
          </a:p>
          <a:p>
            <a:pPr marL="0" indent="0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Doświadczenie w wielu branżach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35 doświadczonych 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inżynierów sprzedaży i serwisu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Serwis centralny w Sosnowcu: 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Montaż na armaturze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Magazyn centralny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Zmiana konfiguracji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Doposażenia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Diagnostyka</a:t>
            </a:r>
          </a:p>
          <a:p>
            <a:r>
              <a:rPr lang="pl-PL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Naprawy</a:t>
            </a:r>
          </a:p>
          <a:p>
            <a:pPr lvl="1"/>
            <a:endParaRPr lang="pl-PL" sz="1800" dirty="0">
              <a:solidFill>
                <a:schemeClr val="bg1"/>
              </a:solidFill>
              <a:highlight>
                <a:srgbClr val="354659"/>
              </a:highlight>
            </a:endParaRPr>
          </a:p>
          <a:p>
            <a:endParaRPr lang="pl-PL" dirty="0"/>
          </a:p>
        </p:txBody>
      </p:sp>
      <p:pic>
        <p:nvPicPr>
          <p:cNvPr id="16" name="Obraz 15" descr="Obraz zawierający na wolnym powietrzu, niebo, drzewo, dom">
            <a:extLst>
              <a:ext uri="{FF2B5EF4-FFF2-40B4-BE49-F238E27FC236}">
                <a16:creationId xmlns:a16="http://schemas.microsoft.com/office/drawing/2014/main" id="{5AA77405-2688-69F9-4FFF-9349A9122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-10582" r="13309" b="16964"/>
          <a:stretch/>
        </p:blipFill>
        <p:spPr>
          <a:xfrm>
            <a:off x="2733676" y="1"/>
            <a:ext cx="7867650" cy="6429374"/>
          </a:xfrm>
          <a:prstGeom prst="parallelogram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8178C0B-63C6-82BC-4377-CEB36274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3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0" y="1"/>
            <a:ext cx="10032437" cy="698252"/>
          </a:xfrm>
        </p:spPr>
        <p:txBody>
          <a:bodyPr vert="horz" lIns="25200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100" b="0" i="0" u="none" strike="noStrike" kern="1200" cap="all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XI </a:t>
            </a:r>
            <a:r>
              <a:rPr lang="de-DE" sz="2100" b="0" i="0" u="none" strike="noStrike" kern="1200" cap="all" baseline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Konferencja</a:t>
            </a:r>
            <a:r>
              <a:rPr lang="de-DE" sz="2100" b="0" i="0" u="none" strike="noStrike" kern="1200" cap="all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de-DE" sz="2100" b="0" i="0" u="none" strike="noStrike" kern="1200" cap="all" baseline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Techniczna</a:t>
            </a:r>
            <a:r>
              <a:rPr lang="de-DE" sz="2100" b="0" i="0" u="none" strike="noStrike" kern="1200" cap="all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„Armatura </a:t>
            </a:r>
            <a:r>
              <a:rPr lang="de-DE" sz="2100" b="0" i="0" u="none" strike="noStrike" kern="1200" cap="all" baseline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przemysłowa</a:t>
            </a:r>
            <a:r>
              <a:rPr lang="de-DE" sz="2100" b="0" i="0" u="none" strike="noStrike" kern="1200" cap="all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- ANDREX</a:t>
            </a:r>
            <a:endParaRPr lang="de-DE" sz="2100" kern="1200" cap="all" baseline="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6DE53E-7BD9-5FBA-47C5-37930E90C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573" b="-1"/>
          <a:stretch/>
        </p:blipFill>
        <p:spPr>
          <a:xfrm>
            <a:off x="609600" y="945250"/>
            <a:ext cx="8270709" cy="5213083"/>
          </a:xfrm>
          <a:prstGeom prst="rect">
            <a:avLst/>
          </a:prstGeom>
          <a:noFill/>
          <a:effectLst>
            <a:softEdge rad="2667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64EA92F-A605-0686-7DD7-89F688115A8A}"/>
              </a:ext>
            </a:extLst>
          </p:cNvPr>
          <p:cNvSpPr txBox="1"/>
          <p:nvPr/>
        </p:nvSpPr>
        <p:spPr>
          <a:xfrm>
            <a:off x="9347200" y="1793281"/>
            <a:ext cx="2844800" cy="3707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1219170">
              <a:lnSpc>
                <a:spcPct val="90000"/>
              </a:lnSpc>
              <a:spcBef>
                <a:spcPct val="20000"/>
              </a:spcBef>
            </a:pP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Modernizacja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sterowania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klapy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poziomej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Wysyp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materiału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sypkiego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zbiornika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Przestawiak</a:t>
            </a:r>
            <a:r>
              <a:rPr lang="de-DE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PEŁ</a:t>
            </a:r>
            <a:endParaRPr lang="pl-PL" sz="2400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lnSpc>
                <a:spcPct val="90000"/>
              </a:lnSpc>
              <a:spcBef>
                <a:spcPct val="20000"/>
              </a:spcBef>
            </a:pPr>
            <a:r>
              <a:rPr lang="pl-PL" sz="2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Zastosowanie zestawu AUMA z przekładnią liniową LE</a:t>
            </a:r>
            <a:endParaRPr lang="de-DE" sz="2400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EEC607A-DC00-42C9-3EC5-74F8960D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3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100" b="0" i="0" u="none" strike="noStrike" baseline="0" dirty="0"/>
              <a:t>XI Konferencja Techniczna „Armatura przemysłowa” - ANDREX</a:t>
            </a:r>
            <a:endParaRPr lang="pl-PL" sz="21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8B1132-940D-8D37-3D5C-482B32117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11" y="970611"/>
            <a:ext cx="10232178" cy="516236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3098849F-F18B-254E-CF58-936A62BE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100" b="0" i="0" u="none" strike="noStrike" baseline="0" dirty="0"/>
              <a:t>XI Konferencja Techniczna „Armatura przemysłowa” - ANDREX</a:t>
            </a:r>
            <a:endParaRPr lang="pl-PL" sz="21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90BE006-4107-C525-4DBF-44326C933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7" y="816642"/>
            <a:ext cx="10701789" cy="5470299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BD8C959-FC8A-4332-94FB-30E87F97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9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0" y="1"/>
            <a:ext cx="10032437" cy="69825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100" b="0" i="0" u="none" strike="noStrike" baseline="0"/>
              <a:t>XI Konferencja Techniczna „Armatura przemysłowa” - ANDREX</a:t>
            </a:r>
            <a:endParaRPr lang="pl-PL" sz="21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7129101-7383-70FC-7F4E-40D5293F2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/>
          <a:stretch/>
        </p:blipFill>
        <p:spPr>
          <a:xfrm>
            <a:off x="397564" y="1037605"/>
            <a:ext cx="7977659" cy="5028371"/>
          </a:xfrm>
          <a:prstGeom prst="rect">
            <a:avLst/>
          </a:prstGeom>
          <a:noFill/>
          <a:effectLst>
            <a:softEdge rad="228600"/>
          </a:effec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B0CD12A-0ABF-CA4A-963C-6FE307155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6917" y="1854754"/>
            <a:ext cx="3551583" cy="3394075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Układ taśmowego transportu materiałów sypkich </a:t>
            </a:r>
          </a:p>
          <a:p>
            <a:pPr marL="0" indent="0">
              <a:buNone/>
            </a:pPr>
            <a:r>
              <a:rPr lang="pl-PL" sz="2400" dirty="0"/>
              <a:t>Automatyzacja pługów zrzutowych do sekcji pośrednich z wykorzystaniem przekładni ślimakowych typu GS</a:t>
            </a:r>
            <a:endParaRPr lang="en-US" sz="24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A5DA44-5984-E479-50FD-55DE959F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8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0" y="1"/>
            <a:ext cx="10032437" cy="69825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100" b="0" i="0" u="none" strike="noStrike" baseline="0" dirty="0"/>
              <a:t>XI Konferencja Techniczna „Armatura przemysłowa” - ANDREX</a:t>
            </a:r>
            <a:endParaRPr lang="pl-PL" sz="21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AB02CC-CF80-A48C-EDC2-622C4D61D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3" y="841892"/>
            <a:ext cx="9651696" cy="5419799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62E5F5C-1597-D413-2E0E-BC70761C0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1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0" y="1"/>
            <a:ext cx="10032437" cy="69825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100" b="0" i="0" u="none" strike="noStrike" baseline="0"/>
              <a:t>XI Konferencja Techniczna „Armatura przemysłowa” - ANDREX</a:t>
            </a:r>
            <a:endParaRPr lang="pl-PL" sz="21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5EDFFF1-DD02-F486-6BFC-6575520C9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5" y="906652"/>
            <a:ext cx="9940203" cy="558180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2FE625-8BE7-E755-64DB-FC39E77C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5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0070B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XI Konferencja Techniczna „Armatura przemysłowa” - ANDREX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54" y="888269"/>
            <a:ext cx="3949056" cy="52208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6" y="883984"/>
            <a:ext cx="3698539" cy="522085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08F3A56-5F96-5CE4-7D15-7B731668EC79}"/>
              </a:ext>
            </a:extLst>
          </p:cNvPr>
          <p:cNvSpPr txBox="1"/>
          <p:nvPr/>
        </p:nvSpPr>
        <p:spPr>
          <a:xfrm>
            <a:off x="4183767" y="1443841"/>
            <a:ext cx="3592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Układ transportu materiałów sypkich.</a:t>
            </a:r>
            <a:br>
              <a:rPr lang="pl-PL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Zsuwni dwu-drogowa.</a:t>
            </a:r>
          </a:p>
          <a:p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Automatyzacja procesu sterowania klap z wykorzystaniem przekładni ślimakowych GS </a:t>
            </a: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A28DA4D9-CCDE-F913-2434-1B0AC280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7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0416480" cy="698252"/>
          </a:xfrm>
        </p:spPr>
        <p:txBody>
          <a:bodyPr/>
          <a:lstStyle/>
          <a:p>
            <a:r>
              <a:rPr kumimoji="0" lang="pl-PL" sz="2100" b="0" i="0" u="none" strike="noStrike" kern="1200" cap="all" spc="0" normalizeH="0" baseline="0" noProof="0" dirty="0">
                <a:ln>
                  <a:noFill/>
                </a:ln>
                <a:solidFill>
                  <a:srgbClr val="0070B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XI Konferencja Techniczna „Armatura przemysłowa” - ANDREX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7" y="768168"/>
            <a:ext cx="4176464" cy="556861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980727"/>
            <a:ext cx="6858000" cy="51435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788C21-CFF1-311E-63A2-BAEAC29E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0" i="0" u="none" strike="noStrike" baseline="0">
                <a:latin typeface="Jost-Regular"/>
              </a:rPr>
              <a:t>XI Konferencja Techniczna „Armatura przemysłowa” - ANDREX</a:t>
            </a:r>
            <a:endParaRPr lang="pl-PL" sz="2800" dirty="0"/>
          </a:p>
        </p:txBody>
      </p:sp>
      <p:pic>
        <p:nvPicPr>
          <p:cNvPr id="3" name="Obraz 2" descr="Obraz zawierający w pomieszczeniu, metal, żelazko&#10;&#10;Opis wygenerowany automatycznie">
            <a:extLst>
              <a:ext uri="{FF2B5EF4-FFF2-40B4-BE49-F238E27FC236}">
                <a16:creationId xmlns:a16="http://schemas.microsoft.com/office/drawing/2014/main" id="{9A5961D4-3719-3317-3039-98CA5B1F1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902640"/>
            <a:ext cx="9419206" cy="52983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6BD0A4F-AAD5-740D-7EFC-E87E8417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7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0" i="0" u="none" strike="noStrike" baseline="0">
                <a:latin typeface="Jost-Regular"/>
              </a:rPr>
              <a:t>XI Konferencja Techniczna „Armatura przemysłowa” - ANDREX</a:t>
            </a:r>
            <a:endParaRPr lang="pl-PL" sz="2800" dirty="0"/>
          </a:p>
        </p:txBody>
      </p:sp>
      <p:pic>
        <p:nvPicPr>
          <p:cNvPr id="5" name="Obraz 4" descr="Obraz zawierający w pomieszczeniu, muzeum, wyświetlacz, pokój">
            <a:extLst>
              <a:ext uri="{FF2B5EF4-FFF2-40B4-BE49-F238E27FC236}">
                <a16:creationId xmlns:a16="http://schemas.microsoft.com/office/drawing/2014/main" id="{76C241F6-A560-172B-7C58-AD5355D53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87" y="882216"/>
            <a:ext cx="9491825" cy="533915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A42114E-690F-B25B-024F-0A04CEAC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6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67F45F-ECBA-C164-35C1-5DE8A939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Obsługa krajowa – </a:t>
            </a:r>
            <a:r>
              <a:rPr lang="pl-PL" dirty="0" err="1"/>
              <a:t>auma</a:t>
            </a:r>
            <a:r>
              <a:rPr lang="pl-PL" dirty="0"/>
              <a:t> polska sp. z o. o.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5B7E28-A7B2-1A82-1A26-17CF3D64E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8" t="19269" r="53067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F950524-FDC6-5440-2DB8-178EA23F1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7" t="19269" r="53068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F6397E1-C76D-234A-A24F-100A3674B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7" t="19270" r="53068" b="6435"/>
          <a:stretch/>
        </p:blipFill>
        <p:spPr>
          <a:xfrm>
            <a:off x="6014516" y="698254"/>
            <a:ext cx="6177484" cy="568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76138F5-7BAB-5E9C-0CF4-CBC642AF3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3"/>
          <a:stretch/>
        </p:blipFill>
        <p:spPr>
          <a:xfrm>
            <a:off x="1893035" y="3355383"/>
            <a:ext cx="5094904" cy="303087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801199-F4E8-88A6-436C-8C98752202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18" t="19270" r="53067" b="6435"/>
          <a:stretch/>
        </p:blipFill>
        <p:spPr>
          <a:xfrm>
            <a:off x="6012615" y="698254"/>
            <a:ext cx="6177484" cy="568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F0E793-EE47-A552-5FE9-05331B27B356}"/>
              </a:ext>
            </a:extLst>
          </p:cNvPr>
          <p:cNvSpPr txBox="1"/>
          <p:nvPr/>
        </p:nvSpPr>
        <p:spPr>
          <a:xfrm>
            <a:off x="253140" y="774775"/>
            <a:ext cx="5632387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Centrala firmy AUMA POLSKA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Sosnowiec, ul. Komuny Paryskiej 1D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 handlowy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 ofert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Serwis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Centralny magazyn części zamiennych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biura regionalne: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Września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Warszawa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CA3D001-CC33-DC95-EC99-5BF679236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964"/>
            <a:ext cx="2884129" cy="2164289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0321148-226A-E2D8-2B84-72388109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3339" y="3313777"/>
            <a:ext cx="11905323" cy="1152127"/>
          </a:xfrm>
        </p:spPr>
        <p:txBody>
          <a:bodyPr/>
          <a:lstStyle/>
          <a:p>
            <a:r>
              <a:rPr lang="pl-PL" dirty="0"/>
              <a:t>Jak poprawnie dobrać napęd?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6689" y="4773910"/>
            <a:ext cx="11581936" cy="1760240"/>
          </a:xfrm>
          <a:custGeom>
            <a:avLst/>
            <a:gdLst>
              <a:gd name="connsiteX0" fmla="*/ 0 w 11581936"/>
              <a:gd name="connsiteY0" fmla="*/ 0 h 1760240"/>
              <a:gd name="connsiteX1" fmla="*/ 347458 w 11581936"/>
              <a:gd name="connsiteY1" fmla="*/ 0 h 1760240"/>
              <a:gd name="connsiteX2" fmla="*/ 694916 w 11581936"/>
              <a:gd name="connsiteY2" fmla="*/ 0 h 1760240"/>
              <a:gd name="connsiteX3" fmla="*/ 1505652 w 11581936"/>
              <a:gd name="connsiteY3" fmla="*/ 0 h 1760240"/>
              <a:gd name="connsiteX4" fmla="*/ 2200568 w 11581936"/>
              <a:gd name="connsiteY4" fmla="*/ 0 h 1760240"/>
              <a:gd name="connsiteX5" fmla="*/ 2779665 w 11581936"/>
              <a:gd name="connsiteY5" fmla="*/ 0 h 1760240"/>
              <a:gd name="connsiteX6" fmla="*/ 3358761 w 11581936"/>
              <a:gd name="connsiteY6" fmla="*/ 0 h 1760240"/>
              <a:gd name="connsiteX7" fmla="*/ 3822039 w 11581936"/>
              <a:gd name="connsiteY7" fmla="*/ 0 h 1760240"/>
              <a:gd name="connsiteX8" fmla="*/ 4053678 w 11581936"/>
              <a:gd name="connsiteY8" fmla="*/ 0 h 1760240"/>
              <a:gd name="connsiteX9" fmla="*/ 4748594 w 11581936"/>
              <a:gd name="connsiteY9" fmla="*/ 0 h 1760240"/>
              <a:gd name="connsiteX10" fmla="*/ 5327691 w 11581936"/>
              <a:gd name="connsiteY10" fmla="*/ 0 h 1760240"/>
              <a:gd name="connsiteX11" fmla="*/ 6022607 w 11581936"/>
              <a:gd name="connsiteY11" fmla="*/ 0 h 1760240"/>
              <a:gd name="connsiteX12" fmla="*/ 6254245 w 11581936"/>
              <a:gd name="connsiteY12" fmla="*/ 0 h 1760240"/>
              <a:gd name="connsiteX13" fmla="*/ 6601704 w 11581936"/>
              <a:gd name="connsiteY13" fmla="*/ 0 h 1760240"/>
              <a:gd name="connsiteX14" fmla="*/ 7064981 w 11581936"/>
              <a:gd name="connsiteY14" fmla="*/ 0 h 1760240"/>
              <a:gd name="connsiteX15" fmla="*/ 7759897 w 11581936"/>
              <a:gd name="connsiteY15" fmla="*/ 0 h 1760240"/>
              <a:gd name="connsiteX16" fmla="*/ 8338994 w 11581936"/>
              <a:gd name="connsiteY16" fmla="*/ 0 h 1760240"/>
              <a:gd name="connsiteX17" fmla="*/ 8686452 w 11581936"/>
              <a:gd name="connsiteY17" fmla="*/ 0 h 1760240"/>
              <a:gd name="connsiteX18" fmla="*/ 9033910 w 11581936"/>
              <a:gd name="connsiteY18" fmla="*/ 0 h 1760240"/>
              <a:gd name="connsiteX19" fmla="*/ 9497188 w 11581936"/>
              <a:gd name="connsiteY19" fmla="*/ 0 h 1760240"/>
              <a:gd name="connsiteX20" fmla="*/ 9960465 w 11581936"/>
              <a:gd name="connsiteY20" fmla="*/ 0 h 1760240"/>
              <a:gd name="connsiteX21" fmla="*/ 10192104 w 11581936"/>
              <a:gd name="connsiteY21" fmla="*/ 0 h 1760240"/>
              <a:gd name="connsiteX22" fmla="*/ 10655381 w 11581936"/>
              <a:gd name="connsiteY22" fmla="*/ 0 h 1760240"/>
              <a:gd name="connsiteX23" fmla="*/ 11581936 w 11581936"/>
              <a:gd name="connsiteY23" fmla="*/ 0 h 1760240"/>
              <a:gd name="connsiteX24" fmla="*/ 11581936 w 11581936"/>
              <a:gd name="connsiteY24" fmla="*/ 533939 h 1760240"/>
              <a:gd name="connsiteX25" fmla="*/ 11581936 w 11581936"/>
              <a:gd name="connsiteY25" fmla="*/ 1120686 h 1760240"/>
              <a:gd name="connsiteX26" fmla="*/ 11581936 w 11581936"/>
              <a:gd name="connsiteY26" fmla="*/ 1760240 h 1760240"/>
              <a:gd name="connsiteX27" fmla="*/ 11350297 w 11581936"/>
              <a:gd name="connsiteY27" fmla="*/ 1760240 h 1760240"/>
              <a:gd name="connsiteX28" fmla="*/ 11118659 w 11581936"/>
              <a:gd name="connsiteY28" fmla="*/ 1760240 h 1760240"/>
              <a:gd name="connsiteX29" fmla="*/ 10423742 w 11581936"/>
              <a:gd name="connsiteY29" fmla="*/ 1760240 h 1760240"/>
              <a:gd name="connsiteX30" fmla="*/ 10076284 w 11581936"/>
              <a:gd name="connsiteY30" fmla="*/ 1760240 h 1760240"/>
              <a:gd name="connsiteX31" fmla="*/ 9844646 w 11581936"/>
              <a:gd name="connsiteY31" fmla="*/ 1760240 h 1760240"/>
              <a:gd name="connsiteX32" fmla="*/ 9497188 w 11581936"/>
              <a:gd name="connsiteY32" fmla="*/ 1760240 h 1760240"/>
              <a:gd name="connsiteX33" fmla="*/ 8918091 w 11581936"/>
              <a:gd name="connsiteY33" fmla="*/ 1760240 h 1760240"/>
              <a:gd name="connsiteX34" fmla="*/ 8454813 w 11581936"/>
              <a:gd name="connsiteY34" fmla="*/ 1760240 h 1760240"/>
              <a:gd name="connsiteX35" fmla="*/ 7991536 w 11581936"/>
              <a:gd name="connsiteY35" fmla="*/ 1760240 h 1760240"/>
              <a:gd name="connsiteX36" fmla="*/ 7759897 w 11581936"/>
              <a:gd name="connsiteY36" fmla="*/ 1760240 h 1760240"/>
              <a:gd name="connsiteX37" fmla="*/ 6949162 w 11581936"/>
              <a:gd name="connsiteY37" fmla="*/ 1760240 h 1760240"/>
              <a:gd name="connsiteX38" fmla="*/ 6370065 w 11581936"/>
              <a:gd name="connsiteY38" fmla="*/ 1760240 h 1760240"/>
              <a:gd name="connsiteX39" fmla="*/ 5675149 w 11581936"/>
              <a:gd name="connsiteY39" fmla="*/ 1760240 h 1760240"/>
              <a:gd name="connsiteX40" fmla="*/ 4980232 w 11581936"/>
              <a:gd name="connsiteY40" fmla="*/ 1760240 h 1760240"/>
              <a:gd name="connsiteX41" fmla="*/ 4516955 w 11581936"/>
              <a:gd name="connsiteY41" fmla="*/ 1760240 h 1760240"/>
              <a:gd name="connsiteX42" fmla="*/ 3706220 w 11581936"/>
              <a:gd name="connsiteY42" fmla="*/ 1760240 h 1760240"/>
              <a:gd name="connsiteX43" fmla="*/ 3127123 w 11581936"/>
              <a:gd name="connsiteY43" fmla="*/ 1760240 h 1760240"/>
              <a:gd name="connsiteX44" fmla="*/ 2663845 w 11581936"/>
              <a:gd name="connsiteY44" fmla="*/ 1760240 h 1760240"/>
              <a:gd name="connsiteX45" fmla="*/ 2432207 w 11581936"/>
              <a:gd name="connsiteY45" fmla="*/ 1760240 h 1760240"/>
              <a:gd name="connsiteX46" fmla="*/ 2200568 w 11581936"/>
              <a:gd name="connsiteY46" fmla="*/ 1760240 h 1760240"/>
              <a:gd name="connsiteX47" fmla="*/ 1389832 w 11581936"/>
              <a:gd name="connsiteY47" fmla="*/ 1760240 h 1760240"/>
              <a:gd name="connsiteX48" fmla="*/ 926555 w 11581936"/>
              <a:gd name="connsiteY48" fmla="*/ 1760240 h 1760240"/>
              <a:gd name="connsiteX49" fmla="*/ 0 w 11581936"/>
              <a:gd name="connsiteY49" fmla="*/ 1760240 h 1760240"/>
              <a:gd name="connsiteX50" fmla="*/ 0 w 11581936"/>
              <a:gd name="connsiteY50" fmla="*/ 1138289 h 1760240"/>
              <a:gd name="connsiteX51" fmla="*/ 0 w 11581936"/>
              <a:gd name="connsiteY51" fmla="*/ 516337 h 1760240"/>
              <a:gd name="connsiteX52" fmla="*/ 0 w 11581936"/>
              <a:gd name="connsiteY52" fmla="*/ 0 h 1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581936" h="1760240" extrusionOk="0">
                <a:moveTo>
                  <a:pt x="0" y="0"/>
                </a:moveTo>
                <a:cubicBezTo>
                  <a:pt x="87907" y="-35228"/>
                  <a:pt x="205025" y="35147"/>
                  <a:pt x="347458" y="0"/>
                </a:cubicBezTo>
                <a:cubicBezTo>
                  <a:pt x="489891" y="-35147"/>
                  <a:pt x="539640" y="6849"/>
                  <a:pt x="694916" y="0"/>
                </a:cubicBezTo>
                <a:cubicBezTo>
                  <a:pt x="850192" y="-6849"/>
                  <a:pt x="1325214" y="69976"/>
                  <a:pt x="1505652" y="0"/>
                </a:cubicBezTo>
                <a:cubicBezTo>
                  <a:pt x="1686090" y="-69976"/>
                  <a:pt x="1945820" y="885"/>
                  <a:pt x="2200568" y="0"/>
                </a:cubicBezTo>
                <a:cubicBezTo>
                  <a:pt x="2455316" y="-885"/>
                  <a:pt x="2524597" y="34938"/>
                  <a:pt x="2779665" y="0"/>
                </a:cubicBezTo>
                <a:cubicBezTo>
                  <a:pt x="3034733" y="-34938"/>
                  <a:pt x="3090295" y="25935"/>
                  <a:pt x="3358761" y="0"/>
                </a:cubicBezTo>
                <a:cubicBezTo>
                  <a:pt x="3627227" y="-25935"/>
                  <a:pt x="3613002" y="42593"/>
                  <a:pt x="3822039" y="0"/>
                </a:cubicBezTo>
                <a:cubicBezTo>
                  <a:pt x="4031076" y="-42593"/>
                  <a:pt x="3960348" y="4146"/>
                  <a:pt x="4053678" y="0"/>
                </a:cubicBezTo>
                <a:cubicBezTo>
                  <a:pt x="4147008" y="-4146"/>
                  <a:pt x="4521561" y="15728"/>
                  <a:pt x="4748594" y="0"/>
                </a:cubicBezTo>
                <a:cubicBezTo>
                  <a:pt x="4975627" y="-15728"/>
                  <a:pt x="5071997" y="16568"/>
                  <a:pt x="5327691" y="0"/>
                </a:cubicBezTo>
                <a:cubicBezTo>
                  <a:pt x="5583385" y="-16568"/>
                  <a:pt x="5741626" y="13683"/>
                  <a:pt x="6022607" y="0"/>
                </a:cubicBezTo>
                <a:cubicBezTo>
                  <a:pt x="6303588" y="-13683"/>
                  <a:pt x="6160704" y="20017"/>
                  <a:pt x="6254245" y="0"/>
                </a:cubicBezTo>
                <a:cubicBezTo>
                  <a:pt x="6347786" y="-20017"/>
                  <a:pt x="6511377" y="20318"/>
                  <a:pt x="6601704" y="0"/>
                </a:cubicBezTo>
                <a:cubicBezTo>
                  <a:pt x="6692031" y="-20318"/>
                  <a:pt x="6945709" y="21019"/>
                  <a:pt x="7064981" y="0"/>
                </a:cubicBezTo>
                <a:cubicBezTo>
                  <a:pt x="7184253" y="-21019"/>
                  <a:pt x="7459877" y="31245"/>
                  <a:pt x="7759897" y="0"/>
                </a:cubicBezTo>
                <a:cubicBezTo>
                  <a:pt x="8059917" y="-31245"/>
                  <a:pt x="8112712" y="35717"/>
                  <a:pt x="8338994" y="0"/>
                </a:cubicBezTo>
                <a:cubicBezTo>
                  <a:pt x="8565276" y="-35717"/>
                  <a:pt x="8592055" y="25135"/>
                  <a:pt x="8686452" y="0"/>
                </a:cubicBezTo>
                <a:cubicBezTo>
                  <a:pt x="8780849" y="-25135"/>
                  <a:pt x="8898160" y="19517"/>
                  <a:pt x="9033910" y="0"/>
                </a:cubicBezTo>
                <a:cubicBezTo>
                  <a:pt x="9169660" y="-19517"/>
                  <a:pt x="9342187" y="38577"/>
                  <a:pt x="9497188" y="0"/>
                </a:cubicBezTo>
                <a:cubicBezTo>
                  <a:pt x="9652189" y="-38577"/>
                  <a:pt x="9737935" y="15718"/>
                  <a:pt x="9960465" y="0"/>
                </a:cubicBezTo>
                <a:cubicBezTo>
                  <a:pt x="10182995" y="-15718"/>
                  <a:pt x="10131100" y="9273"/>
                  <a:pt x="10192104" y="0"/>
                </a:cubicBezTo>
                <a:cubicBezTo>
                  <a:pt x="10253108" y="-9273"/>
                  <a:pt x="10476982" y="53669"/>
                  <a:pt x="10655381" y="0"/>
                </a:cubicBezTo>
                <a:cubicBezTo>
                  <a:pt x="10833780" y="-53669"/>
                  <a:pt x="11277662" y="15885"/>
                  <a:pt x="11581936" y="0"/>
                </a:cubicBezTo>
                <a:cubicBezTo>
                  <a:pt x="11618710" y="237364"/>
                  <a:pt x="11565919" y="374240"/>
                  <a:pt x="11581936" y="533939"/>
                </a:cubicBezTo>
                <a:cubicBezTo>
                  <a:pt x="11597953" y="693638"/>
                  <a:pt x="11550638" y="984670"/>
                  <a:pt x="11581936" y="1120686"/>
                </a:cubicBezTo>
                <a:cubicBezTo>
                  <a:pt x="11613234" y="1256702"/>
                  <a:pt x="11568365" y="1563438"/>
                  <a:pt x="11581936" y="1760240"/>
                </a:cubicBezTo>
                <a:cubicBezTo>
                  <a:pt x="11523109" y="1785147"/>
                  <a:pt x="11455806" y="1740348"/>
                  <a:pt x="11350297" y="1760240"/>
                </a:cubicBezTo>
                <a:cubicBezTo>
                  <a:pt x="11244788" y="1780132"/>
                  <a:pt x="11200166" y="1753501"/>
                  <a:pt x="11118659" y="1760240"/>
                </a:cubicBezTo>
                <a:cubicBezTo>
                  <a:pt x="11037152" y="1766979"/>
                  <a:pt x="10742445" y="1743047"/>
                  <a:pt x="10423742" y="1760240"/>
                </a:cubicBezTo>
                <a:cubicBezTo>
                  <a:pt x="10105039" y="1777433"/>
                  <a:pt x="10235766" y="1753674"/>
                  <a:pt x="10076284" y="1760240"/>
                </a:cubicBezTo>
                <a:cubicBezTo>
                  <a:pt x="9916802" y="1766806"/>
                  <a:pt x="9915779" y="1753165"/>
                  <a:pt x="9844646" y="1760240"/>
                </a:cubicBezTo>
                <a:cubicBezTo>
                  <a:pt x="9773513" y="1767315"/>
                  <a:pt x="9634495" y="1746856"/>
                  <a:pt x="9497188" y="1760240"/>
                </a:cubicBezTo>
                <a:cubicBezTo>
                  <a:pt x="9359881" y="1773624"/>
                  <a:pt x="9160374" y="1751042"/>
                  <a:pt x="8918091" y="1760240"/>
                </a:cubicBezTo>
                <a:cubicBezTo>
                  <a:pt x="8675808" y="1769438"/>
                  <a:pt x="8588087" y="1758976"/>
                  <a:pt x="8454813" y="1760240"/>
                </a:cubicBezTo>
                <a:cubicBezTo>
                  <a:pt x="8321539" y="1761504"/>
                  <a:pt x="8107248" y="1729575"/>
                  <a:pt x="7991536" y="1760240"/>
                </a:cubicBezTo>
                <a:cubicBezTo>
                  <a:pt x="7875824" y="1790905"/>
                  <a:pt x="7834478" y="1754922"/>
                  <a:pt x="7759897" y="1760240"/>
                </a:cubicBezTo>
                <a:cubicBezTo>
                  <a:pt x="7685316" y="1765558"/>
                  <a:pt x="7174204" y="1686410"/>
                  <a:pt x="6949162" y="1760240"/>
                </a:cubicBezTo>
                <a:cubicBezTo>
                  <a:pt x="6724121" y="1834070"/>
                  <a:pt x="6523950" y="1697552"/>
                  <a:pt x="6370065" y="1760240"/>
                </a:cubicBezTo>
                <a:cubicBezTo>
                  <a:pt x="6216180" y="1822928"/>
                  <a:pt x="5998770" y="1758506"/>
                  <a:pt x="5675149" y="1760240"/>
                </a:cubicBezTo>
                <a:cubicBezTo>
                  <a:pt x="5351528" y="1761974"/>
                  <a:pt x="5295012" y="1703598"/>
                  <a:pt x="4980232" y="1760240"/>
                </a:cubicBezTo>
                <a:cubicBezTo>
                  <a:pt x="4665452" y="1816882"/>
                  <a:pt x="4671212" y="1754775"/>
                  <a:pt x="4516955" y="1760240"/>
                </a:cubicBezTo>
                <a:cubicBezTo>
                  <a:pt x="4362698" y="1765705"/>
                  <a:pt x="4078624" y="1697584"/>
                  <a:pt x="3706220" y="1760240"/>
                </a:cubicBezTo>
                <a:cubicBezTo>
                  <a:pt x="3333817" y="1822896"/>
                  <a:pt x="3334583" y="1740872"/>
                  <a:pt x="3127123" y="1760240"/>
                </a:cubicBezTo>
                <a:cubicBezTo>
                  <a:pt x="2919663" y="1779608"/>
                  <a:pt x="2833174" y="1728229"/>
                  <a:pt x="2663845" y="1760240"/>
                </a:cubicBezTo>
                <a:cubicBezTo>
                  <a:pt x="2494516" y="1792251"/>
                  <a:pt x="2497981" y="1747968"/>
                  <a:pt x="2432207" y="1760240"/>
                </a:cubicBezTo>
                <a:cubicBezTo>
                  <a:pt x="2366433" y="1772512"/>
                  <a:pt x="2265606" y="1738114"/>
                  <a:pt x="2200568" y="1760240"/>
                </a:cubicBezTo>
                <a:cubicBezTo>
                  <a:pt x="2135530" y="1782366"/>
                  <a:pt x="1757053" y="1724647"/>
                  <a:pt x="1389832" y="1760240"/>
                </a:cubicBezTo>
                <a:cubicBezTo>
                  <a:pt x="1022611" y="1795833"/>
                  <a:pt x="1082081" y="1724445"/>
                  <a:pt x="926555" y="1760240"/>
                </a:cubicBezTo>
                <a:cubicBezTo>
                  <a:pt x="771029" y="1796035"/>
                  <a:pt x="263895" y="1687043"/>
                  <a:pt x="0" y="1760240"/>
                </a:cubicBezTo>
                <a:cubicBezTo>
                  <a:pt x="-26279" y="1627860"/>
                  <a:pt x="35667" y="1386997"/>
                  <a:pt x="0" y="1138289"/>
                </a:cubicBezTo>
                <a:cubicBezTo>
                  <a:pt x="-35667" y="889581"/>
                  <a:pt x="68788" y="775051"/>
                  <a:pt x="0" y="516337"/>
                </a:cubicBezTo>
                <a:cubicBezTo>
                  <a:pt x="-68788" y="257623"/>
                  <a:pt x="14936" y="15602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61910711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pl-PL" sz="2000" i="1" dirty="0"/>
              <a:t>Siła, moment, przełożenie, moc, prędkość, warunki pracy, zabudowa, reżim pracy, strefa Ex, wilgotność, pył, ogień, </a:t>
            </a:r>
            <a:r>
              <a:rPr lang="pl-PL" sz="2000" i="1" dirty="0" err="1"/>
              <a:t>fail-safe</a:t>
            </a:r>
            <a:r>
              <a:rPr lang="pl-PL" sz="2000" i="1" dirty="0"/>
              <a:t>, sterowanie, </a:t>
            </a:r>
            <a:r>
              <a:rPr lang="pl-PL" sz="2000" i="1" dirty="0" err="1"/>
              <a:t>Profibus</a:t>
            </a:r>
            <a:r>
              <a:rPr lang="pl-PL" sz="2000" i="1" dirty="0"/>
              <a:t>, </a:t>
            </a:r>
            <a:r>
              <a:rPr lang="pl-PL" sz="2000" i="1" dirty="0" err="1"/>
              <a:t>Modbus</a:t>
            </a:r>
            <a:r>
              <a:rPr lang="pl-PL" sz="2000" i="1" dirty="0"/>
              <a:t>, Ethernet, Hart, </a:t>
            </a:r>
            <a:r>
              <a:rPr lang="pl-PL" sz="2000" i="1" dirty="0" err="1"/>
              <a:t>Fieldbus</a:t>
            </a:r>
            <a:r>
              <a:rPr lang="pl-PL" sz="2000" i="1" dirty="0"/>
              <a:t>, awaryjna praca, skok, zakres ruchu, u/hub, zabudowa rozdzielna, </a:t>
            </a:r>
            <a:r>
              <a:rPr lang="pl-PL" sz="2000" i="1" dirty="0" err="1"/>
              <a:t>interlock</a:t>
            </a:r>
            <a:r>
              <a:rPr lang="pl-PL" sz="2000" i="1" dirty="0"/>
              <a:t>, </a:t>
            </a:r>
            <a:r>
              <a:rPr lang="pl-PL" sz="2000" i="1" dirty="0" err="1"/>
              <a:t>emergency</a:t>
            </a:r>
            <a:r>
              <a:rPr lang="pl-PL" sz="2000" i="1" dirty="0"/>
              <a:t>, ESD, zabezpieczenie przepięciowe, redundancja, wykonanie </a:t>
            </a:r>
            <a:r>
              <a:rPr lang="pl-PL" sz="2000" i="1" dirty="0" err="1"/>
              <a:t>marine</a:t>
            </a:r>
            <a:r>
              <a:rPr lang="pl-PL" sz="2000" i="1" dirty="0"/>
              <a:t>, pozycjoner, regulator PID, zmienna prędkość, regulowane czasy przesterowania, PVST… </a:t>
            </a:r>
          </a:p>
        </p:txBody>
      </p:sp>
      <p:pic>
        <p:nvPicPr>
          <p:cNvPr id="5" name="Picture 6" descr="Question mark - A thinking man png download - 960*720 - 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770" flipH="1">
            <a:off x="-1971191" y="-526105"/>
            <a:ext cx="6935119" cy="52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6F2AC7-16C3-BFC4-7E01-07197A1C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Jesteśmy do waszej dyspozycji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B84E68E-3AF0-8D8B-909C-D0AF7167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  <p:pic>
        <p:nvPicPr>
          <p:cNvPr id="46" name="Grafika 45" descr="Chłopiec do Zielonego Przylądka">
            <a:extLst>
              <a:ext uri="{FF2B5EF4-FFF2-40B4-BE49-F238E27FC236}">
                <a16:creationId xmlns:a16="http://schemas.microsoft.com/office/drawing/2014/main" id="{44F345D0-73F2-2EC8-4313-233583317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3102">
            <a:off x="909144" y="1031050"/>
            <a:ext cx="2432243" cy="5072265"/>
          </a:xfrm>
          <a:prstGeom prst="rect">
            <a:avLst/>
          </a:prstGeom>
        </p:spPr>
      </p:pic>
      <p:pic>
        <p:nvPicPr>
          <p:cNvPr id="48" name="Grafika 47" descr="Szczeniak w pelerynie">
            <a:extLst>
              <a:ext uri="{FF2B5EF4-FFF2-40B4-BE49-F238E27FC236}">
                <a16:creationId xmlns:a16="http://schemas.microsoft.com/office/drawing/2014/main" id="{4BFC0A94-C568-68C2-33BB-EB5C46A5E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78965">
            <a:off x="3587882" y="1030432"/>
            <a:ext cx="2517369" cy="5249789"/>
          </a:xfrm>
          <a:prstGeom prst="rect">
            <a:avLst/>
          </a:prstGeom>
        </p:spPr>
      </p:pic>
      <p:pic>
        <p:nvPicPr>
          <p:cNvPr id="50" name="Obraz 49" descr="Obraz zawierający osoba, niebo, Ludzka twarz, na wolnym powietrzu&#10;&#10;Opis wygenerowany automatycznie">
            <a:extLst>
              <a:ext uri="{FF2B5EF4-FFF2-40B4-BE49-F238E27FC236}">
                <a16:creationId xmlns:a16="http://schemas.microsoft.com/office/drawing/2014/main" id="{E385EE18-9CA3-932A-6D16-EE615EE94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705" y1="31959" x2="69705" y2="31959"/>
                        <a14:foregroundMark x1="73635" y1="73278" x2="63974" y2="60572"/>
                        <a14:foregroundMark x1="71124" y1="70223" x2="62964" y2="56838"/>
                        <a14:foregroundMark x1="66184" y1="63240" x2="69924" y2="71290"/>
                        <a14:foregroundMark x1="69924" y1="71290" x2="70005" y2="71290"/>
                        <a14:foregroundMark x1="70415" y1="72017" x2="73226" y2="73812"/>
                        <a14:foregroundMark x1="65775" y1="65567" x2="67986" y2="70078"/>
                        <a14:foregroundMark x1="66376" y1="66489" x2="68695" y2="70951"/>
                        <a14:backgroundMark x1="42549" y1="45005" x2="42549" y2="4500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259" flipH="1">
            <a:off x="2150831" y="1376740"/>
            <a:ext cx="2615789" cy="1472096"/>
          </a:xfrm>
          <a:prstGeom prst="rect">
            <a:avLst/>
          </a:prstGeom>
        </p:spPr>
      </p:pic>
      <p:pic>
        <p:nvPicPr>
          <p:cNvPr id="33" name="Symbol zastępczy zawartości 32" descr="Obraz zawierający osoba, ubrania, w pomieszczeniu, ściana&#10;&#10;Opis wygenerowany automatycznie">
            <a:extLst>
              <a:ext uri="{FF2B5EF4-FFF2-40B4-BE49-F238E27FC236}">
                <a16:creationId xmlns:a16="http://schemas.microsoft.com/office/drawing/2014/main" id="{169565DA-E5F6-EA58-346B-C3E8E07ED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5600" y1="27222" x2="33950" y2="38722"/>
                        <a14:foregroundMark x1="31600" y1="30000" x2="31325" y2="30722"/>
                        <a14:foregroundMark x1="31325" y1="25556" x2="31650" y2="24944"/>
                        <a14:foregroundMark x1="32425" y1="22444" x2="32425" y2="22444"/>
                        <a14:foregroundMark x1="32175" y1="21333" x2="32175" y2="21333"/>
                        <a14:foregroundMark x1="27450" y1="31667" x2="32425" y2="23444"/>
                        <a14:foregroundMark x1="32425" y1="23444" x2="33250" y2="24000"/>
                        <a14:foregroundMark x1="30200" y1="34111" x2="35525" y2="38333"/>
                        <a14:foregroundMark x1="32150" y1="48333" x2="33900" y2="49833"/>
                        <a14:foregroundMark x1="37150" y1="33444" x2="37150" y2="33444"/>
                        <a14:backgroundMark x1="56475" y1="30333" x2="56475" y2="30333"/>
                        <a14:backgroundMark x1="58125" y1="39944" x2="58175" y2="62111"/>
                        <a14:backgroundMark x1="55125" y1="45944" x2="50125" y2="52944"/>
                        <a14:backgroundMark x1="50125" y1="52944" x2="50125" y2="52944"/>
                        <a14:backgroundMark x1="56625" y1="68611" x2="52950" y2="61611"/>
                        <a14:backgroundMark x1="34450" y1="53389" x2="36300" y2="5344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13322" r="55110" b="38298"/>
          <a:stretch/>
        </p:blipFill>
        <p:spPr>
          <a:xfrm rot="1669245">
            <a:off x="4849037" y="1376541"/>
            <a:ext cx="1328493" cy="1410903"/>
          </a:xfrm>
        </p:spPr>
      </p:pic>
      <p:sp>
        <p:nvSpPr>
          <p:cNvPr id="53" name="Prostokąt 52">
            <a:extLst>
              <a:ext uri="{FF2B5EF4-FFF2-40B4-BE49-F238E27FC236}">
                <a16:creationId xmlns:a16="http://schemas.microsoft.com/office/drawing/2014/main" id="{EE4A470E-4B24-8A0D-71DA-72FD04D5F513}"/>
              </a:ext>
            </a:extLst>
          </p:cNvPr>
          <p:cNvSpPr/>
          <p:nvPr/>
        </p:nvSpPr>
        <p:spPr>
          <a:xfrm>
            <a:off x="6290995" y="4343639"/>
            <a:ext cx="59415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Dziękujemy za Waszą uwagę!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id="{546C6F14-2996-8085-F4DF-BA575BCE22A1}"/>
              </a:ext>
            </a:extLst>
          </p:cNvPr>
          <p:cNvSpPr/>
          <p:nvPr/>
        </p:nvSpPr>
        <p:spPr>
          <a:xfrm>
            <a:off x="6674769" y="1458261"/>
            <a:ext cx="59415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Zrobimy to dla </a:t>
            </a:r>
            <a:endParaRPr lang="pl-PL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pl-P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WAS</a:t>
            </a:r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0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 advTm="30000"/>
    </mc:Choice>
    <mc:Fallback xmlns="">
      <p:transition spd="slow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49363F-CBEC-7127-BB9D-9CDCDD07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Obiekty hydrotechniczne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0DB11EC-0E1F-945C-C866-B3E305FDB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9235"/>
          <a:stretch/>
        </p:blipFill>
        <p:spPr>
          <a:xfrm>
            <a:off x="0" y="698254"/>
            <a:ext cx="12192000" cy="6159746"/>
          </a:xfr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67F8C30-1D84-58B4-5821-0B26108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1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6BD9E6-5D63-BD2D-DBD1-F2789F4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Hydrotechnika podwodna / systemy zabezpieczeń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53E78D1-2D48-0ACC-F0B8-3F0D5FDAA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1" b="-8058"/>
          <a:stretch/>
        </p:blipFill>
        <p:spPr>
          <a:xfrm>
            <a:off x="0" y="754350"/>
            <a:ext cx="7629608" cy="610364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E5367B-E087-E94F-5EBC-48AE843D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2" t="-208" r="32380" b="208"/>
          <a:stretch/>
        </p:blipFill>
        <p:spPr>
          <a:xfrm>
            <a:off x="6448926" y="754350"/>
            <a:ext cx="5743074" cy="56484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1650C33-FD48-1771-3977-D35FD1A8F282}"/>
              </a:ext>
            </a:extLst>
          </p:cNvPr>
          <p:cNvSpPr/>
          <p:nvPr/>
        </p:nvSpPr>
        <p:spPr>
          <a:xfrm>
            <a:off x="6593305" y="754350"/>
            <a:ext cx="96253" cy="56484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2755922-4DB1-2757-1EC0-B5137B10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4B8ED7-FD05-CB2C-19CA-9DD2D643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Elektrownie wodne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D2B48F7-3254-0E96-3590-163E59D86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17218" r="359" b="7921"/>
          <a:stretch/>
        </p:blipFill>
        <p:spPr>
          <a:xfrm>
            <a:off x="-43971" y="757753"/>
            <a:ext cx="12235971" cy="6100245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33116CB-A660-DF17-0131-85893759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7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CD58A5-4405-6AC7-DA23-1802C67F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Instalacje </a:t>
            </a:r>
            <a:r>
              <a:rPr lang="pl-PL" dirty="0" err="1"/>
              <a:t>ppoż</a:t>
            </a:r>
            <a:endParaRPr lang="pl-PL" dirty="0"/>
          </a:p>
        </p:txBody>
      </p:sp>
      <p:pic>
        <p:nvPicPr>
          <p:cNvPr id="5" name="Symbol zastępczy zawartości 4" descr="Obraz zawierający budynek, w pomieszczeniu, stal, czerwony&#10;&#10;Opis wygenerowany automatycznie">
            <a:extLst>
              <a:ext uri="{FF2B5EF4-FFF2-40B4-BE49-F238E27FC236}">
                <a16:creationId xmlns:a16="http://schemas.microsoft.com/office/drawing/2014/main" id="{AF812AC9-5B1C-7FB0-97E1-878C763C5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12440" r="8279" b="13368"/>
          <a:stretch/>
        </p:blipFill>
        <p:spPr>
          <a:xfrm>
            <a:off x="-150312" y="698254"/>
            <a:ext cx="12342312" cy="6159746"/>
          </a:xfr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287CDC-0BCD-B97C-F8B6-7E71920C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2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E17BE9-B516-C707-97CA-4E68CE2B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Terminale i bazy paliw płynnych i gazowych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F7E45D9-CAE0-6490-9DF1-66069CE9F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D1BBFF62-CA46-2B50-838C-36D60F5E8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0" y="740701"/>
            <a:ext cx="12192000" cy="6117299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A857F59-D930-1F9E-EB38-0E8ABF32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3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2B5D1-B1D1-3F88-B703-4FE13345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Dystrybucja paliw i gazu: tłocznie, węzły, stacje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A67BFD-F274-6C2F-3240-363B8E841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b="6670"/>
          <a:stretch/>
        </p:blipFill>
        <p:spPr>
          <a:xfrm>
            <a:off x="-16701" y="698255"/>
            <a:ext cx="12192000" cy="6159744"/>
          </a:xfr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6381B2C-9022-424A-F748-9735AE71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XI Konferencja Techniczna "Armatura Przemysłowa"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4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000"/>
    </mc:Choice>
    <mc:Fallback xmlns="">
      <p:transition spd="slow" advTm="30000"/>
    </mc:Fallback>
  </mc:AlternateContent>
</p:sld>
</file>

<file path=ppt/theme/theme1.xml><?xml version="1.0" encoding="utf-8"?>
<a:theme xmlns:a="http://schemas.openxmlformats.org/drawingml/2006/main" name="Powerpoint-Vorlage-2015">
  <a:themeElements>
    <a:clrScheme name="AUMA Colors">
      <a:dk1>
        <a:srgbClr val="303030"/>
      </a:dk1>
      <a:lt1>
        <a:srgbClr val="FFFFFF"/>
      </a:lt1>
      <a:dk2>
        <a:srgbClr val="0070B0"/>
      </a:dk2>
      <a:lt2>
        <a:srgbClr val="CCE2EF"/>
      </a:lt2>
      <a:accent1>
        <a:srgbClr val="7199C9"/>
      </a:accent1>
      <a:accent2>
        <a:srgbClr val="A0B8E0"/>
      </a:accent2>
      <a:accent3>
        <a:srgbClr val="D5B3B3"/>
      </a:accent3>
      <a:accent4>
        <a:srgbClr val="BD4949"/>
      </a:accent4>
      <a:accent5>
        <a:srgbClr val="E44E00"/>
      </a:accent5>
      <a:accent6>
        <a:srgbClr val="B90E30"/>
      </a:accent6>
      <a:hlink>
        <a:srgbClr val="303030"/>
      </a:hlink>
      <a:folHlink>
        <a:srgbClr val="30303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1695</Words>
  <Application>Microsoft Office PowerPoint</Application>
  <PresentationFormat>Panoramiczny</PresentationFormat>
  <Paragraphs>218</Paragraphs>
  <Slides>31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Jost-Regular</vt:lpstr>
      <vt:lpstr>Wingdings</vt:lpstr>
      <vt:lpstr>Powerpoint-Vorlage-2015</vt:lpstr>
      <vt:lpstr>AUMA - napędy armatury. Zastosowanie i rozszerzona funkcjonalność</vt:lpstr>
      <vt:lpstr>Ponad 50 lat doświadczenia w automatyzacji armatury</vt:lpstr>
      <vt:lpstr>Obsługa krajowa – auma polska sp. z o. o. </vt:lpstr>
      <vt:lpstr>Obiekty hydrotechniczne</vt:lpstr>
      <vt:lpstr>Hydrotechnika podwodna / systemy zabezpieczeń</vt:lpstr>
      <vt:lpstr>Elektrownie wodne</vt:lpstr>
      <vt:lpstr>Instalacje ppoż</vt:lpstr>
      <vt:lpstr>Terminale i bazy paliw płynnych i gazowych</vt:lpstr>
      <vt:lpstr>Dystrybucja paliw i gazu: tłocznie, węzły, stacje</vt:lpstr>
      <vt:lpstr>Rozszerzona funkcjonalność</vt:lpstr>
      <vt:lpstr>Do 10 x szybciej</vt:lpstr>
      <vt:lpstr>SCHEMAT IDEOWY / zmienna prędkość i regulator pid</vt:lpstr>
      <vt:lpstr>PROFOX</vt:lpstr>
      <vt:lpstr>TIGRON</vt:lpstr>
      <vt:lpstr>autodiagnostyka</vt:lpstr>
      <vt:lpstr>Wybrane ciekawe realizacje</vt:lpstr>
      <vt:lpstr>AUOTOMATYZACJA REGULACJI WYWAŻANIA ŁĄCZNIKÓW</vt:lpstr>
      <vt:lpstr>AUOTOMATYZACJA REGULACJI WYWAŻANIA ŁĄCZNIKÓW</vt:lpstr>
      <vt:lpstr>AUOTOMATYZACJA REGULACJI WYWAŻANIA ŁĄCZNIKÓW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XI Konferencja Techniczna „Armatura przemysłowa” - ANDREX</vt:lpstr>
      <vt:lpstr>Jak poprawnie dobrać napęd?</vt:lpstr>
      <vt:lpstr>Jesteśmy do waszej dyspozycji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 Konferencja Techniczna „Armatura przemysłowa” – ANDREX    NAPĘDY AUMA NIETYPOWE ZASTOSOWANIA PRZYKŁADY MODERNIZACJI ISTNIEJĄCYCH INSTALACJI ORAZ  NOWE REALIZACJE </dc:title>
  <dc:creator>Wyrwiak, Łukasz</dc:creator>
  <cp:lastModifiedBy>Jedrzejewski, Krzysztof</cp:lastModifiedBy>
  <cp:revision>7</cp:revision>
  <dcterms:created xsi:type="dcterms:W3CDTF">2024-10-01T05:13:32Z</dcterms:created>
  <dcterms:modified xsi:type="dcterms:W3CDTF">2024-10-03T09:46:47Z</dcterms:modified>
</cp:coreProperties>
</file>