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0"/>
  </p:notesMasterIdLst>
  <p:sldIdLst>
    <p:sldId id="256" r:id="rId2"/>
    <p:sldId id="257" r:id="rId3"/>
    <p:sldId id="263" r:id="rId4"/>
    <p:sldId id="289" r:id="rId5"/>
    <p:sldId id="290" r:id="rId6"/>
    <p:sldId id="317" r:id="rId7"/>
    <p:sldId id="318" r:id="rId8"/>
    <p:sldId id="319" r:id="rId9"/>
    <p:sldId id="320" r:id="rId10"/>
    <p:sldId id="326" r:id="rId11"/>
    <p:sldId id="321" r:id="rId12"/>
    <p:sldId id="328" r:id="rId13"/>
    <p:sldId id="322" r:id="rId14"/>
    <p:sldId id="323" r:id="rId15"/>
    <p:sldId id="324" r:id="rId16"/>
    <p:sldId id="325" r:id="rId17"/>
    <p:sldId id="327" r:id="rId18"/>
    <p:sldId id="275" r:id="rId19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wiec" initials="j" lastIdx="3" clrIdx="0">
    <p:extLst>
      <p:ext uri="{19B8F6BF-5375-455C-9EA6-DF929625EA0E}">
        <p15:presenceInfo xmlns:p15="http://schemas.microsoft.com/office/powerpoint/2012/main" userId="jwiec" providerId="None"/>
      </p:ext>
    </p:extLst>
  </p:cmAuthor>
  <p:cmAuthor id="2" name="Jarosław Szumski" initials="JS" lastIdx="9" clrIdx="1">
    <p:extLst>
      <p:ext uri="{19B8F6BF-5375-455C-9EA6-DF929625EA0E}">
        <p15:presenceInfo xmlns:p15="http://schemas.microsoft.com/office/powerpoint/2012/main" userId="3c2d40d5adea74d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12" autoAdjust="0"/>
  </p:normalViewPr>
  <p:slideViewPr>
    <p:cSldViewPr>
      <p:cViewPr varScale="1">
        <p:scale>
          <a:sx n="158" d="100"/>
          <a:sy n="158" d="100"/>
        </p:scale>
        <p:origin x="123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FD017-8370-4EEE-99EC-3439F1766C6D}" type="datetimeFigureOut">
              <a:rPr lang="pl-PL" smtClean="0"/>
              <a:t>30.09.2024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98832-A713-46C7-AB42-BEDF188BFA3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6310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98832-A713-46C7-AB42-BEDF188BFA3E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6691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98832-A713-46C7-AB42-BEDF188BFA3E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4768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98832-A713-46C7-AB42-BEDF188BFA3E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9715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98832-A713-46C7-AB42-BEDF188BFA3E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334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98832-A713-46C7-AB42-BEDF188BFA3E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9329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98832-A713-46C7-AB42-BEDF188BFA3E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9768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F46BF36-30BB-4F4D-8B9D-532DEC043380}" type="datetimeFigureOut">
              <a:rPr lang="pl-PL" smtClean="0"/>
              <a:pPr/>
              <a:t>30.09.2024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74DE2A5-A918-4CC8-B4E4-F8AA919821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BF36-30BB-4F4D-8B9D-532DEC043380}" type="datetimeFigureOut">
              <a:rPr lang="pl-PL" smtClean="0"/>
              <a:pPr/>
              <a:t>30.09.2024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E2A5-A918-4CC8-B4E4-F8AA919821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BF36-30BB-4F4D-8B9D-532DEC043380}" type="datetimeFigureOut">
              <a:rPr lang="pl-PL" smtClean="0"/>
              <a:pPr/>
              <a:t>30.09.2024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E2A5-A918-4CC8-B4E4-F8AA919821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BF36-30BB-4F4D-8B9D-532DEC043380}" type="datetimeFigureOut">
              <a:rPr lang="pl-PL" smtClean="0"/>
              <a:pPr/>
              <a:t>30.09.2024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E2A5-A918-4CC8-B4E4-F8AA919821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BF36-30BB-4F4D-8B9D-532DEC043380}" type="datetimeFigureOut">
              <a:rPr lang="pl-PL" smtClean="0"/>
              <a:pPr/>
              <a:t>30.09.2024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E2A5-A918-4CC8-B4E4-F8AA919821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BF36-30BB-4F4D-8B9D-532DEC043380}" type="datetimeFigureOut">
              <a:rPr lang="pl-PL" smtClean="0"/>
              <a:pPr/>
              <a:t>30.09.2024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E2A5-A918-4CC8-B4E4-F8AA919821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BF36-30BB-4F4D-8B9D-532DEC043380}" type="datetimeFigureOut">
              <a:rPr lang="pl-PL" smtClean="0"/>
              <a:pPr/>
              <a:t>30.09.2024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E2A5-A918-4CC8-B4E4-F8AA919821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BF36-30BB-4F4D-8B9D-532DEC043380}" type="datetimeFigureOut">
              <a:rPr lang="pl-PL" smtClean="0"/>
              <a:pPr/>
              <a:t>30.09.2024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E2A5-A918-4CC8-B4E4-F8AA919821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BF36-30BB-4F4D-8B9D-532DEC043380}" type="datetimeFigureOut">
              <a:rPr lang="pl-PL" smtClean="0"/>
              <a:pPr/>
              <a:t>30.09.2024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E2A5-A918-4CC8-B4E4-F8AA919821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0F46BF36-30BB-4F4D-8B9D-532DEC043380}" type="datetimeFigureOut">
              <a:rPr lang="pl-PL" smtClean="0"/>
              <a:pPr/>
              <a:t>30.09.2024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E2A5-A918-4CC8-B4E4-F8AA919821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F46BF36-30BB-4F4D-8B9D-532DEC043380}" type="datetimeFigureOut">
              <a:rPr lang="pl-PL" smtClean="0"/>
              <a:pPr/>
              <a:t>30.09.2024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74DE2A5-A918-4CC8-B4E4-F8AA9198210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F46BF36-30BB-4F4D-8B9D-532DEC043380}" type="datetimeFigureOut">
              <a:rPr lang="pl-PL" smtClean="0"/>
              <a:pPr/>
              <a:t>30.09.2024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74DE2A5-A918-4CC8-B4E4-F8AA9198210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3600" u="sng" dirty="0"/>
              <a:t>Pułapki przy projektowaniu urządzeń </a:t>
            </a:r>
            <a:r>
              <a:rPr lang="pl-PL" sz="3600" u="sng" dirty="0" smtClean="0"/>
              <a:t>przeładunkowych</a:t>
            </a:r>
            <a:r>
              <a:rPr lang="pl-PL" sz="3600" dirty="0" smtClean="0"/>
              <a:t/>
            </a:r>
            <a:br>
              <a:rPr lang="pl-PL" sz="3600" dirty="0" smtClean="0"/>
            </a:br>
            <a:endParaRPr lang="pl-PL" sz="3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Jarosław Szumski</a:t>
            </a:r>
          </a:p>
          <a:p>
            <a:r>
              <a:rPr lang="pl-PL" sz="2400" dirty="0" err="1"/>
              <a:t>Elgum-Plus</a:t>
            </a:r>
            <a:r>
              <a:rPr lang="pl-PL" sz="2400" dirty="0"/>
              <a:t> Sp. z o.o. </a:t>
            </a:r>
            <a:r>
              <a:rPr lang="pl-PL" sz="2400" dirty="0" err="1"/>
              <a:t>Sp.k</a:t>
            </a:r>
            <a:r>
              <a:rPr lang="pl-PL" sz="2400" dirty="0"/>
              <a:t>.</a:t>
            </a:r>
          </a:p>
          <a:p>
            <a:endParaRPr lang="pl-PL" sz="1900" dirty="0"/>
          </a:p>
        </p:txBody>
      </p:sp>
      <p:pic>
        <p:nvPicPr>
          <p:cNvPr id="1026" name="Picture 2" descr="D:\Justyna - karty katalogowe\Elgum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260648"/>
            <a:ext cx="1714500" cy="45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Justyna - karty katalogowe\Elgum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04664"/>
            <a:ext cx="1714500" cy="457200"/>
          </a:xfrm>
          <a:prstGeom prst="rect">
            <a:avLst/>
          </a:prstGeom>
          <a:noFill/>
        </p:spPr>
      </p:pic>
      <p:cxnSp>
        <p:nvCxnSpPr>
          <p:cNvPr id="8" name="Łącznik prosty 7"/>
          <p:cNvCxnSpPr/>
          <p:nvPr/>
        </p:nvCxnSpPr>
        <p:spPr>
          <a:xfrm>
            <a:off x="539552" y="10527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2"/>
          <p:cNvSpPr>
            <a:spLocks noGrp="1"/>
          </p:cNvSpPr>
          <p:nvPr>
            <p:ph idx="1"/>
          </p:nvPr>
        </p:nvSpPr>
        <p:spPr>
          <a:xfrm>
            <a:off x="467544" y="536442"/>
            <a:ext cx="8363272" cy="651527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1800" dirty="0"/>
              <a:t>Hermetyczność przeładunku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09649"/>
            <a:ext cx="7380312" cy="530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62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340768"/>
            <a:ext cx="8363272" cy="651527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1800" dirty="0" smtClean="0"/>
              <a:t>Kontrola przepełnienia zbiornika transportowego</a:t>
            </a:r>
            <a:endParaRPr lang="pl-PL" sz="1800" dirty="0"/>
          </a:p>
        </p:txBody>
      </p:sp>
      <p:pic>
        <p:nvPicPr>
          <p:cNvPr id="4" name="Picture 2" descr="D:\Justyna - karty katalogowe\Elgum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04664"/>
            <a:ext cx="1714500" cy="457200"/>
          </a:xfrm>
          <a:prstGeom prst="rect">
            <a:avLst/>
          </a:prstGeom>
          <a:noFill/>
        </p:spPr>
      </p:pic>
      <p:cxnSp>
        <p:nvCxnSpPr>
          <p:cNvPr id="8" name="Łącznik prosty 7"/>
          <p:cNvCxnSpPr/>
          <p:nvPr/>
        </p:nvCxnSpPr>
        <p:spPr>
          <a:xfrm>
            <a:off x="539552" y="10527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913617" y="2027817"/>
            <a:ext cx="727280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Kontrola przepełnienia wymagana jest bez względu na to, czy produkt jakim napełniamy zbiornik transportowy zaliczany jest do niebezpiecznych wg ADR/RID czy nie.</a:t>
            </a:r>
          </a:p>
          <a:p>
            <a:endParaRPr lang="pl-PL" sz="1200" dirty="0"/>
          </a:p>
          <a:p>
            <a:r>
              <a:rPr lang="pl-PL" sz="1200" dirty="0" smtClean="0"/>
              <a:t>Sposoby kontroli przepełnienia: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pl-PL" sz="1200" dirty="0" smtClean="0"/>
              <a:t>Czujnik przepełnienia</a:t>
            </a:r>
          </a:p>
          <a:p>
            <a:pPr>
              <a:lnSpc>
                <a:spcPct val="150000"/>
              </a:lnSpc>
            </a:pPr>
            <a:r>
              <a:rPr lang="pl-PL" sz="1200" dirty="0"/>
              <a:t> </a:t>
            </a:r>
            <a:r>
              <a:rPr lang="pl-PL" sz="1200" dirty="0" smtClean="0"/>
              <a:t>      - odejmowalny, montowany we włazie zbiornika transportowego</a:t>
            </a:r>
          </a:p>
          <a:p>
            <a:pPr>
              <a:lnSpc>
                <a:spcPct val="150000"/>
              </a:lnSpc>
            </a:pPr>
            <a:r>
              <a:rPr lang="pl-PL" sz="1200" dirty="0"/>
              <a:t> </a:t>
            </a:r>
            <a:r>
              <a:rPr lang="pl-PL" sz="1200" dirty="0" smtClean="0"/>
              <a:t>      - na stałe zamontowany w stożku ramienia nalewczego</a:t>
            </a:r>
          </a:p>
          <a:p>
            <a:pPr>
              <a:lnSpc>
                <a:spcPct val="150000"/>
              </a:lnSpc>
            </a:pPr>
            <a:r>
              <a:rPr lang="pl-PL" sz="1200" dirty="0" smtClean="0"/>
              <a:t>       - montowany </a:t>
            </a:r>
            <a:r>
              <a:rPr lang="pl-PL" sz="1200" dirty="0"/>
              <a:t>na króćcu oparowym zbiornika transportowego poprzez szybkozłącze</a:t>
            </a:r>
            <a:endParaRPr lang="pl-PL" sz="1200" dirty="0" smtClean="0"/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pl-PL" sz="1200" dirty="0" smtClean="0"/>
              <a:t>Kontroler przepełnienia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pl-PL" sz="1200" dirty="0" smtClean="0"/>
              <a:t>Waga legalizowana w GUM</a:t>
            </a:r>
          </a:p>
          <a:p>
            <a:pPr marL="171450" indent="-171450">
              <a:buFontTx/>
              <a:buChar char="-"/>
            </a:pPr>
            <a:endParaRPr lang="pl-PL" sz="1200" dirty="0"/>
          </a:p>
          <a:p>
            <a:endParaRPr lang="pl-PL" sz="1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293096"/>
            <a:ext cx="4657433" cy="214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86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Justyna - karty katalogowe\Elgum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04664"/>
            <a:ext cx="1714500" cy="457200"/>
          </a:xfrm>
          <a:prstGeom prst="rect">
            <a:avLst/>
          </a:prstGeom>
          <a:noFill/>
        </p:spPr>
      </p:pic>
      <p:cxnSp>
        <p:nvCxnSpPr>
          <p:cNvPr id="8" name="Łącznik prosty 7"/>
          <p:cNvCxnSpPr/>
          <p:nvPr/>
        </p:nvCxnSpPr>
        <p:spPr>
          <a:xfrm>
            <a:off x="539552" y="10527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2"/>
          <p:cNvSpPr>
            <a:spLocks noGrp="1"/>
          </p:cNvSpPr>
          <p:nvPr>
            <p:ph idx="1"/>
          </p:nvPr>
        </p:nvSpPr>
        <p:spPr>
          <a:xfrm>
            <a:off x="467544" y="536442"/>
            <a:ext cx="8363272" cy="651527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1800" dirty="0"/>
              <a:t>Kontrola przepełnienia zbiornika transportowego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5184576" cy="345638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31" y="1378158"/>
            <a:ext cx="3137065" cy="47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81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340768"/>
            <a:ext cx="8363272" cy="651527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1800" dirty="0" smtClean="0"/>
              <a:t>Ochrona </a:t>
            </a:r>
            <a:r>
              <a:rPr lang="pl-PL" sz="1800" dirty="0"/>
              <a:t>przed upadkiem ze zbiornika transportowego</a:t>
            </a:r>
          </a:p>
        </p:txBody>
      </p:sp>
      <p:pic>
        <p:nvPicPr>
          <p:cNvPr id="4" name="Picture 2" descr="D:\Justyna - karty katalogowe\Elgum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04664"/>
            <a:ext cx="1714500" cy="457200"/>
          </a:xfrm>
          <a:prstGeom prst="rect">
            <a:avLst/>
          </a:prstGeom>
          <a:noFill/>
        </p:spPr>
      </p:pic>
      <p:cxnSp>
        <p:nvCxnSpPr>
          <p:cNvPr id="8" name="Łącznik prosty 7"/>
          <p:cNvCxnSpPr/>
          <p:nvPr/>
        </p:nvCxnSpPr>
        <p:spPr>
          <a:xfrm>
            <a:off x="539552" y="10527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913617" y="2027817"/>
            <a:ext cx="727280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W przypadku konieczności wejścia operatora układu przeładunkowego na zbiornik transportowy (np. w celu montażu czujnika przepełnienia) należy zastosować zabezpieczenie przed upadkiem.</a:t>
            </a:r>
          </a:p>
          <a:p>
            <a:endParaRPr lang="pl-PL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schodki przejezdne z koszem bezpieczeństwa (o ile jest miejsce)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 smtClean="0"/>
              <a:t>stacjonarny </a:t>
            </a:r>
            <a:r>
              <a:rPr lang="pl-PL" sz="1200" dirty="0"/>
              <a:t>podest obsługowy ze schodkami opuszczanymi na cysternę (przejście) </a:t>
            </a:r>
            <a:r>
              <a:rPr lang="pl-PL" sz="1200" dirty="0" smtClean="0"/>
              <a:t>i koszem bezpieczeństwa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 smtClean="0"/>
              <a:t>system anty-upadkowy</a:t>
            </a:r>
            <a:endParaRPr lang="pl-PL" sz="1200" dirty="0"/>
          </a:p>
          <a:p>
            <a:endParaRPr lang="pl-PL" sz="1200" dirty="0" smtClean="0"/>
          </a:p>
          <a:p>
            <a:r>
              <a:rPr lang="pl-PL" sz="1200" dirty="0" smtClean="0"/>
              <a:t>System </a:t>
            </a:r>
            <a:r>
              <a:rPr lang="pl-PL" sz="1200" dirty="0"/>
              <a:t>anty-upadkowy to konstrukcja umożliwiająca poruszanie się operatorowi po pewnym zakresie cysterny na górze 3 główne elementy : konstrukcja + system samohamowny + szelki </a:t>
            </a:r>
            <a:r>
              <a:rPr lang="pl-PL" sz="1200" dirty="0" smtClean="0"/>
              <a:t>bezpieczeństwa</a:t>
            </a:r>
          </a:p>
          <a:p>
            <a:endParaRPr lang="pl-PL" sz="1200" dirty="0" smtClean="0"/>
          </a:p>
          <a:p>
            <a:endParaRPr lang="pl-PL" sz="1200" dirty="0" smtClean="0"/>
          </a:p>
          <a:p>
            <a:endParaRPr lang="pl-PL" sz="1200" dirty="0"/>
          </a:p>
          <a:p>
            <a:r>
              <a:rPr lang="pl-PL" sz="1200" u="sng" dirty="0" smtClean="0"/>
              <a:t>Sama </a:t>
            </a:r>
            <a:r>
              <a:rPr lang="pl-PL" sz="1200" u="sng" dirty="0"/>
              <a:t>poręcz podnoszona na cysternie nie jest wystarczającym </a:t>
            </a:r>
            <a:r>
              <a:rPr lang="pl-PL" sz="1200" u="sng" dirty="0" smtClean="0"/>
              <a:t>zabezpieczeniem.</a:t>
            </a:r>
            <a:endParaRPr lang="pl-PL" sz="1200" u="sng" dirty="0"/>
          </a:p>
          <a:p>
            <a:endParaRPr lang="pl-PL" sz="1000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20459"/>
            <a:ext cx="327215" cy="80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Justyna - karty katalogowe\Elgum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04664"/>
            <a:ext cx="1714500" cy="457200"/>
          </a:xfrm>
          <a:prstGeom prst="rect">
            <a:avLst/>
          </a:prstGeom>
          <a:noFill/>
        </p:spPr>
      </p:pic>
      <p:cxnSp>
        <p:nvCxnSpPr>
          <p:cNvPr id="8" name="Łącznik prosty 7"/>
          <p:cNvCxnSpPr/>
          <p:nvPr/>
        </p:nvCxnSpPr>
        <p:spPr>
          <a:xfrm>
            <a:off x="539552" y="10527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99695"/>
            <a:ext cx="4918460" cy="419708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7364" y="2207187"/>
            <a:ext cx="4197085" cy="3147814"/>
          </a:xfrm>
          <a:prstGeom prst="rect">
            <a:avLst/>
          </a:prstGeom>
        </p:spPr>
      </p:pic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467544" y="536442"/>
            <a:ext cx="8363272" cy="65152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50000"/>
              </a:lnSpc>
            </a:pPr>
            <a:r>
              <a:rPr lang="pl-PL" sz="1800" dirty="0"/>
              <a:t>Ochrona przed upadkiem ze zbiornika transportowego</a:t>
            </a:r>
          </a:p>
        </p:txBody>
      </p:sp>
    </p:spTree>
    <p:extLst>
      <p:ext uri="{BB962C8B-B14F-4D97-AF65-F5344CB8AC3E}">
        <p14:creationId xmlns:p14="http://schemas.microsoft.com/office/powerpoint/2010/main" val="21802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340768"/>
            <a:ext cx="8363272" cy="651527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1800" dirty="0" smtClean="0"/>
              <a:t>Ustawienie cysterny na stanowisku przeładunkowym</a:t>
            </a:r>
            <a:endParaRPr lang="pl-PL" sz="1800" dirty="0"/>
          </a:p>
        </p:txBody>
      </p:sp>
      <p:pic>
        <p:nvPicPr>
          <p:cNvPr id="4" name="Picture 2" descr="D:\Justyna - karty katalogowe\Elgum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04664"/>
            <a:ext cx="1714500" cy="457200"/>
          </a:xfrm>
          <a:prstGeom prst="rect">
            <a:avLst/>
          </a:prstGeom>
          <a:noFill/>
        </p:spPr>
      </p:pic>
      <p:cxnSp>
        <p:nvCxnSpPr>
          <p:cNvPr id="8" name="Łącznik prosty 7"/>
          <p:cNvCxnSpPr/>
          <p:nvPr/>
        </p:nvCxnSpPr>
        <p:spPr>
          <a:xfrm>
            <a:off x="539552" y="10527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913617" y="2027817"/>
            <a:ext cx="72728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Ustawienie cysterny na czas przeładunku ma wpływ m.in. na: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 smtClean="0"/>
              <a:t>Długość węży rozładunkowych, ich ułożenie podczas czynności przeładunkowych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 smtClean="0"/>
              <a:t>Strefę pracy urządzenia NO, której określenie wymagane jest przepisami Rozporządzenia w sprawie UNO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 smtClean="0"/>
              <a:t>Sposób zerwania złącz awaryjnego rozłączania, co z kolei wpływa na siły działające na podporę złącza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 smtClean="0"/>
              <a:t>Poziom bezpieczeństwa użytkowania instalacji (np. odjeżdżanie cysterny w sytuacji awaryjnej)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/>
          </a:p>
          <a:p>
            <a:endParaRPr lang="pl-PL" sz="1000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688" y="3356992"/>
            <a:ext cx="327215" cy="800696"/>
          </a:xfrm>
          <a:prstGeom prst="rect">
            <a:avLst/>
          </a:prstGeom>
        </p:spPr>
      </p:pic>
      <p:pic>
        <p:nvPicPr>
          <p:cNvPr id="12" name="Picture 2" descr="D:\Justyna prezentacja\2018\Obraz 1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861048"/>
            <a:ext cx="3688423" cy="27549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666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Justyna - karty katalogowe\Elgum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04664"/>
            <a:ext cx="1714500" cy="457200"/>
          </a:xfrm>
          <a:prstGeom prst="rect">
            <a:avLst/>
          </a:prstGeom>
          <a:noFill/>
        </p:spPr>
      </p:pic>
      <p:cxnSp>
        <p:nvCxnSpPr>
          <p:cNvPr id="8" name="Łącznik prosty 7"/>
          <p:cNvCxnSpPr/>
          <p:nvPr/>
        </p:nvCxnSpPr>
        <p:spPr>
          <a:xfrm>
            <a:off x="539552" y="10527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467544" y="536442"/>
            <a:ext cx="8363272" cy="65152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50000"/>
              </a:lnSpc>
            </a:pPr>
            <a:r>
              <a:rPr lang="pl-PL" sz="1800" dirty="0"/>
              <a:t>Ustawienie cysterny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2677"/>
            <a:ext cx="7413407" cy="423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0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Justyna - karty katalogowe\Elgum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04664"/>
            <a:ext cx="1714500" cy="457200"/>
          </a:xfrm>
          <a:prstGeom prst="rect">
            <a:avLst/>
          </a:prstGeom>
          <a:noFill/>
        </p:spPr>
      </p:pic>
      <p:cxnSp>
        <p:nvCxnSpPr>
          <p:cNvPr id="8" name="Łącznik prosty 7"/>
          <p:cNvCxnSpPr/>
          <p:nvPr/>
        </p:nvCxnSpPr>
        <p:spPr>
          <a:xfrm>
            <a:off x="539552" y="10527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467544" y="536442"/>
            <a:ext cx="8363272" cy="65152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50000"/>
              </a:lnSpc>
            </a:pPr>
            <a:r>
              <a:rPr lang="pl-PL" sz="1800" dirty="0"/>
              <a:t>Ustawienie cysterny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88" y="1378158"/>
            <a:ext cx="6588224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340769"/>
            <a:ext cx="8676456" cy="3024335"/>
          </a:xfrm>
        </p:spPr>
        <p:txBody>
          <a:bodyPr anchor="ctr">
            <a:normAutofit/>
          </a:bodyPr>
          <a:lstStyle/>
          <a:p>
            <a:pPr marL="624078" indent="-514350" algn="ctr">
              <a:spcBef>
                <a:spcPts val="1200"/>
              </a:spcBef>
              <a:spcAft>
                <a:spcPts val="1200"/>
              </a:spcAft>
              <a:buNone/>
            </a:pPr>
            <a:endParaRPr lang="pl-PL" sz="2400" dirty="0"/>
          </a:p>
          <a:p>
            <a:pPr marL="624078" indent="-51435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3200" dirty="0"/>
              <a:t>Dziękuję za uwagę.</a:t>
            </a:r>
          </a:p>
        </p:txBody>
      </p:sp>
      <p:pic>
        <p:nvPicPr>
          <p:cNvPr id="4" name="Picture 2" descr="D:\Justyna - karty katalogowe\Elgum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04664"/>
            <a:ext cx="1714500" cy="457200"/>
          </a:xfrm>
          <a:prstGeom prst="rect">
            <a:avLst/>
          </a:prstGeom>
          <a:noFill/>
        </p:spPr>
      </p:pic>
      <p:cxnSp>
        <p:nvCxnSpPr>
          <p:cNvPr id="8" name="Łącznik prosty 7"/>
          <p:cNvCxnSpPr/>
          <p:nvPr/>
        </p:nvCxnSpPr>
        <p:spPr>
          <a:xfrm>
            <a:off x="539552" y="980728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53067"/>
            <a:ext cx="5410944" cy="45259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pl-PL" sz="1800" dirty="0" smtClean="0"/>
              <a:t>Rodzaj zbiornika transportowego – to ma znaczenie!</a:t>
            </a:r>
          </a:p>
          <a:p>
            <a:pPr>
              <a:spcBef>
                <a:spcPts val="600"/>
              </a:spcBef>
            </a:pPr>
            <a:r>
              <a:rPr lang="pl-PL" sz="1800" dirty="0" smtClean="0"/>
              <a:t>Z cysterny czy do zbiornika?</a:t>
            </a:r>
            <a:endParaRPr lang="pl-PL" sz="1800" dirty="0"/>
          </a:p>
          <a:p>
            <a:pPr>
              <a:spcBef>
                <a:spcPts val="600"/>
              </a:spcBef>
            </a:pPr>
            <a:r>
              <a:rPr lang="pl-PL" sz="1800" dirty="0" smtClean="0"/>
              <a:t>Hermetyczny przeładunek</a:t>
            </a:r>
            <a:endParaRPr lang="pl-PL" sz="1800" dirty="0"/>
          </a:p>
          <a:p>
            <a:pPr>
              <a:spcBef>
                <a:spcPts val="600"/>
              </a:spcBef>
            </a:pPr>
            <a:r>
              <a:rPr lang="pl-PL" sz="1800" dirty="0" smtClean="0"/>
              <a:t>Kontrola przepełnienia zbiornika transportowego</a:t>
            </a:r>
            <a:endParaRPr lang="pl-PL" sz="1800" dirty="0"/>
          </a:p>
          <a:p>
            <a:pPr>
              <a:spcBef>
                <a:spcPts val="600"/>
              </a:spcBef>
            </a:pPr>
            <a:r>
              <a:rPr lang="pl-PL" sz="1800" dirty="0" smtClean="0"/>
              <a:t>Ochrona przed upadkiem ze zbiornika transportowego</a:t>
            </a:r>
            <a:endParaRPr lang="pl-PL" sz="1800" dirty="0"/>
          </a:p>
          <a:p>
            <a:pPr>
              <a:spcBef>
                <a:spcPts val="600"/>
              </a:spcBef>
            </a:pPr>
            <a:r>
              <a:rPr lang="pl-PL" sz="1800" dirty="0" smtClean="0"/>
              <a:t>Ustawienie cysterny podczas czynności przeładunkowych</a:t>
            </a:r>
            <a:endParaRPr lang="pl-PL" sz="18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pl-PL" dirty="0"/>
              <a:t>Plan prezentacji</a:t>
            </a:r>
          </a:p>
        </p:txBody>
      </p:sp>
      <p:pic>
        <p:nvPicPr>
          <p:cNvPr id="4" name="Picture 2" descr="D:\Justyna - karty katalogowe\Elgum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04664"/>
            <a:ext cx="1714500" cy="457200"/>
          </a:xfrm>
          <a:prstGeom prst="rect">
            <a:avLst/>
          </a:prstGeom>
          <a:noFill/>
        </p:spPr>
      </p:pic>
      <p:cxnSp>
        <p:nvCxnSpPr>
          <p:cNvPr id="8" name="Łącznik prosty 7"/>
          <p:cNvCxnSpPr/>
          <p:nvPr/>
        </p:nvCxnSpPr>
        <p:spPr>
          <a:xfrm>
            <a:off x="539552" y="10527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68964"/>
            <a:ext cx="2291130" cy="44371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340768"/>
            <a:ext cx="8363272" cy="651527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1800" dirty="0"/>
              <a:t>Rodzaj zbiornika transportowego – to ma znaczenie!</a:t>
            </a:r>
          </a:p>
        </p:txBody>
      </p:sp>
      <p:pic>
        <p:nvPicPr>
          <p:cNvPr id="4" name="Picture 2" descr="D:\Justyna - karty katalogowe\Elgum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04664"/>
            <a:ext cx="1714500" cy="457200"/>
          </a:xfrm>
          <a:prstGeom prst="rect">
            <a:avLst/>
          </a:prstGeom>
          <a:noFill/>
        </p:spPr>
      </p:pic>
      <p:cxnSp>
        <p:nvCxnSpPr>
          <p:cNvPr id="8" name="Łącznik prosty 7"/>
          <p:cNvCxnSpPr/>
          <p:nvPr/>
        </p:nvCxnSpPr>
        <p:spPr>
          <a:xfrm>
            <a:off x="539552" y="10527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913617" y="2027817"/>
            <a:ext cx="7272808" cy="268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Zbiornik transportowy w rozumieniu przepisów dot. Urządzeń NO to:</a:t>
            </a:r>
          </a:p>
          <a:p>
            <a:endParaRPr lang="pl-PL" sz="1600" dirty="0" smtClean="0"/>
          </a:p>
          <a:p>
            <a:pPr marL="228600" indent="-228600">
              <a:buAutoNum type="alphaLcParenR"/>
            </a:pPr>
            <a:r>
              <a:rPr lang="pl-PL" sz="1050" dirty="0" smtClean="0"/>
              <a:t>cysterna (np. drogowa: stała, odejmowalna, przenośna; wagon cysterna; pojazd bateria itd.) do transportu </a:t>
            </a:r>
            <a:r>
              <a:rPr lang="pl-PL" sz="1050" u="sng" dirty="0" smtClean="0"/>
              <a:t>towarów niebezpiecznych </a:t>
            </a:r>
            <a:r>
              <a:rPr lang="pl-PL" sz="1050" dirty="0" smtClean="0"/>
              <a:t>wg przepisów ADR</a:t>
            </a:r>
          </a:p>
          <a:p>
            <a:pPr marL="228600" indent="-228600">
              <a:buAutoNum type="alphaLcParenR"/>
            </a:pPr>
            <a:endParaRPr lang="pl-PL" sz="1050" dirty="0" smtClean="0"/>
          </a:p>
          <a:p>
            <a:pPr marL="228600" indent="-228600">
              <a:buAutoNum type="alphaLcParenR"/>
            </a:pPr>
            <a:r>
              <a:rPr lang="pl-PL" sz="1050" dirty="0" smtClean="0"/>
              <a:t>zbiornik </a:t>
            </a:r>
            <a:r>
              <a:rPr lang="pl-PL" sz="1050" dirty="0"/>
              <a:t>do przewozu </a:t>
            </a:r>
            <a:r>
              <a:rPr lang="pl-PL" sz="1050" dirty="0" smtClean="0"/>
              <a:t>towarów </a:t>
            </a:r>
            <a:r>
              <a:rPr lang="pl-PL" sz="1050" dirty="0"/>
              <a:t>niebezpiecznych zabudowany na statku morskim lub żeglugi </a:t>
            </a:r>
            <a:r>
              <a:rPr lang="pl-PL" sz="1050" dirty="0" smtClean="0"/>
              <a:t>śródlądowej</a:t>
            </a:r>
          </a:p>
          <a:p>
            <a:pPr marL="228600" indent="-228600">
              <a:buAutoNum type="alphaLcParenR"/>
            </a:pPr>
            <a:endParaRPr lang="pl-PL" sz="1050" dirty="0"/>
          </a:p>
          <a:p>
            <a:pPr marL="228600" indent="-228600">
              <a:buAutoNum type="alphaLcParenR"/>
            </a:pPr>
            <a:r>
              <a:rPr lang="pl-PL" sz="1050" dirty="0" smtClean="0"/>
              <a:t>duży </a:t>
            </a:r>
            <a:r>
              <a:rPr lang="pl-PL" sz="1050" dirty="0"/>
              <a:t>pojemnik do przewozu luzem </a:t>
            </a:r>
            <a:r>
              <a:rPr lang="pl-PL" sz="1050" dirty="0" smtClean="0"/>
              <a:t>towarów </a:t>
            </a:r>
            <a:r>
              <a:rPr lang="pl-PL" sz="1050" dirty="0"/>
              <a:t>niebezpiecznych (DPPL) o pojemności od 0,9 do 3,0 m3 </a:t>
            </a:r>
            <a:r>
              <a:rPr lang="pl-PL" sz="1050" dirty="0" smtClean="0"/>
              <a:t>umieszczony na </a:t>
            </a:r>
            <a:r>
              <a:rPr lang="pl-PL" sz="1050" dirty="0"/>
              <a:t>środku transportu, przeznaczony do </a:t>
            </a:r>
            <a:r>
              <a:rPr lang="pl-PL" sz="1050" dirty="0" smtClean="0"/>
              <a:t>materiałów </a:t>
            </a:r>
            <a:r>
              <a:rPr lang="pl-PL" sz="1050" dirty="0"/>
              <a:t>stałych, napełnianych lub rozładowywanych </a:t>
            </a:r>
            <a:r>
              <a:rPr lang="pl-PL" sz="1050" dirty="0" smtClean="0"/>
              <a:t>pod ciśnieniem </a:t>
            </a:r>
            <a:r>
              <a:rPr lang="pl-PL" sz="1050" dirty="0"/>
              <a:t>wyższym niż 0,1 </a:t>
            </a:r>
            <a:r>
              <a:rPr lang="pl-PL" sz="1050" dirty="0" err="1"/>
              <a:t>bara</a:t>
            </a:r>
            <a:r>
              <a:rPr lang="pl-PL" sz="1050" dirty="0"/>
              <a:t> lub do </a:t>
            </a:r>
            <a:r>
              <a:rPr lang="pl-PL" sz="1050" dirty="0" smtClean="0"/>
              <a:t>materiałów ciekłych - dopuszczone </a:t>
            </a:r>
            <a:r>
              <a:rPr lang="pl-PL" sz="1050" dirty="0"/>
              <a:t>do przewozu na podstawie </a:t>
            </a:r>
            <a:r>
              <a:rPr lang="pl-PL" sz="1050" dirty="0" smtClean="0"/>
              <a:t>przepisów </a:t>
            </a:r>
            <a:r>
              <a:rPr lang="pl-PL" sz="1050" dirty="0"/>
              <a:t>ADR, RID, ADN lub </a:t>
            </a:r>
            <a:r>
              <a:rPr lang="pl-PL" sz="1050" dirty="0" smtClean="0"/>
              <a:t>IMDG</a:t>
            </a:r>
          </a:p>
          <a:p>
            <a:pPr marL="228600" indent="-228600">
              <a:buAutoNum type="alphaLcParenR"/>
            </a:pPr>
            <a:endParaRPr lang="pl-PL" sz="1050" dirty="0"/>
          </a:p>
          <a:p>
            <a:pPr marL="228600" indent="-228600">
              <a:buAutoNum type="alphaLcParenR"/>
            </a:pPr>
            <a:r>
              <a:rPr lang="pl-PL" sz="1050" dirty="0" smtClean="0"/>
              <a:t>zbiornik</a:t>
            </a:r>
            <a:r>
              <a:rPr lang="pl-PL" sz="1050" dirty="0"/>
              <a:t>, w tym cysterna przeznaczona do przewozu </a:t>
            </a:r>
            <a:r>
              <a:rPr lang="pl-PL" sz="1050" u="sng" dirty="0" smtClean="0"/>
              <a:t>materiałów </a:t>
            </a:r>
            <a:r>
              <a:rPr lang="pl-PL" sz="1050" u="sng" dirty="0"/>
              <a:t>niezaliczonych do niebezpiecznych</a:t>
            </a:r>
            <a:r>
              <a:rPr lang="pl-PL" sz="1050" dirty="0"/>
              <a:t>, </a:t>
            </a:r>
            <a:r>
              <a:rPr lang="pl-PL" sz="1050" dirty="0" smtClean="0"/>
              <a:t>który jest pod </a:t>
            </a:r>
            <a:r>
              <a:rPr lang="pl-PL" sz="1050" dirty="0"/>
              <a:t>ciśnieniem napełniany lub </a:t>
            </a:r>
            <a:r>
              <a:rPr lang="pl-PL" sz="1050" dirty="0" smtClean="0"/>
              <a:t>opróżniany, </a:t>
            </a:r>
            <a:r>
              <a:rPr lang="pl-PL" sz="1050" dirty="0"/>
              <a:t>dla </a:t>
            </a:r>
            <a:r>
              <a:rPr lang="pl-PL" sz="1050" dirty="0" smtClean="0"/>
              <a:t>którego </a:t>
            </a:r>
            <a:r>
              <a:rPr lang="pl-PL" sz="1050" dirty="0"/>
              <a:t>iloczyn nadciśnienia i pojemności jest większy </a:t>
            </a:r>
            <a:r>
              <a:rPr lang="pl-PL" sz="1050" dirty="0" smtClean="0"/>
              <a:t>niż 50 </a:t>
            </a:r>
            <a:r>
              <a:rPr lang="pl-PL" sz="1050" dirty="0" err="1"/>
              <a:t>barow</a:t>
            </a:r>
            <a:r>
              <a:rPr lang="pl-PL" sz="1050" dirty="0"/>
              <a:t> × dm3, a nadciśnienie jest wyższe niż 0,5 </a:t>
            </a:r>
            <a:r>
              <a:rPr lang="pl-PL" sz="1050" dirty="0" err="1" smtClean="0"/>
              <a:t>bara</a:t>
            </a:r>
            <a:endParaRPr lang="pl-PL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Justyna - karty katalogowe\Elgum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04664"/>
            <a:ext cx="1714500" cy="457200"/>
          </a:xfrm>
          <a:prstGeom prst="rect">
            <a:avLst/>
          </a:prstGeom>
          <a:noFill/>
        </p:spPr>
      </p:pic>
      <p:cxnSp>
        <p:nvCxnSpPr>
          <p:cNvPr id="8" name="Łącznik prosty 7"/>
          <p:cNvCxnSpPr/>
          <p:nvPr/>
        </p:nvCxnSpPr>
        <p:spPr>
          <a:xfrm>
            <a:off x="539552" y="10527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2"/>
          <p:cNvSpPr>
            <a:spLocks noGrp="1"/>
          </p:cNvSpPr>
          <p:nvPr>
            <p:ph idx="1"/>
          </p:nvPr>
        </p:nvSpPr>
        <p:spPr>
          <a:xfrm>
            <a:off x="467544" y="536442"/>
            <a:ext cx="8363272" cy="651527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1800" dirty="0"/>
              <a:t>Rodzaj zbiornika transportowego – to ma znaczenie!</a:t>
            </a:r>
          </a:p>
        </p:txBody>
      </p:sp>
      <p:pic>
        <p:nvPicPr>
          <p:cNvPr id="7" name="Picture 4" descr="Zobacz obraz źródłow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1187969"/>
            <a:ext cx="4824536" cy="218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97" y="2081146"/>
            <a:ext cx="3567074" cy="2664296"/>
          </a:xfrm>
          <a:prstGeom prst="rect">
            <a:avLst/>
          </a:prstGeom>
        </p:spPr>
      </p:pic>
      <p:pic>
        <p:nvPicPr>
          <p:cNvPr id="10" name="Picture 2" descr="D:\Justyna prezentacja\2018\Butlowoz_CNG_w_Bosmalu_gn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3" y="3413294"/>
            <a:ext cx="4824535" cy="2989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6655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536442"/>
            <a:ext cx="8363272" cy="651527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1800" dirty="0"/>
              <a:t>Rodzaj zbiornika transportowego – to ma znaczenie!</a:t>
            </a:r>
          </a:p>
        </p:txBody>
      </p:sp>
      <p:pic>
        <p:nvPicPr>
          <p:cNvPr id="4" name="Picture 2" descr="D:\Justyna - karty katalogowe\Elgum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04664"/>
            <a:ext cx="1714500" cy="457200"/>
          </a:xfrm>
          <a:prstGeom prst="rect">
            <a:avLst/>
          </a:prstGeom>
          <a:noFill/>
        </p:spPr>
      </p:pic>
      <p:cxnSp>
        <p:nvCxnSpPr>
          <p:cNvPr id="8" name="Łącznik prosty 7"/>
          <p:cNvCxnSpPr/>
          <p:nvPr/>
        </p:nvCxnSpPr>
        <p:spPr>
          <a:xfrm>
            <a:off x="539552" y="10527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D:\Justyna prezentacja\2018\100602211_8_644x461_dppl-paletopojemnik-tankpaleta-paletozbiornik-ibc-1000l-800l-600l-_rev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2284" y="1323179"/>
            <a:ext cx="4320480" cy="3243878"/>
          </a:xfrm>
          <a:prstGeom prst="rect">
            <a:avLst/>
          </a:prstGeom>
          <a:noFill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82" y="1187969"/>
            <a:ext cx="3312368" cy="3351271"/>
          </a:xfrm>
          <a:prstGeom prst="rect">
            <a:avLst/>
          </a:prstGeom>
        </p:spPr>
      </p:pic>
      <p:pic>
        <p:nvPicPr>
          <p:cNvPr id="12" name="Picture 2" descr="D:\Justyna prezentacja\2018\cement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877070"/>
            <a:ext cx="3960440" cy="297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7846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536442"/>
            <a:ext cx="8363272" cy="651527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1800" dirty="0"/>
              <a:t>Rodzaj zbiornika transportowego – to ma znaczenie!</a:t>
            </a:r>
          </a:p>
        </p:txBody>
      </p:sp>
      <p:pic>
        <p:nvPicPr>
          <p:cNvPr id="4" name="Picture 2" descr="D:\Justyna - karty katalogowe\Elgum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04664"/>
            <a:ext cx="1714500" cy="457200"/>
          </a:xfrm>
          <a:prstGeom prst="rect">
            <a:avLst/>
          </a:prstGeom>
          <a:noFill/>
        </p:spPr>
      </p:pic>
      <p:cxnSp>
        <p:nvCxnSpPr>
          <p:cNvPr id="8" name="Łącznik prosty 7"/>
          <p:cNvCxnSpPr/>
          <p:nvPr/>
        </p:nvCxnSpPr>
        <p:spPr>
          <a:xfrm>
            <a:off x="539552" y="10527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899592" y="1704263"/>
            <a:ext cx="7272808" cy="387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Czy każdy rodzaj przeładunku rejestrujemy w TDT?</a:t>
            </a:r>
          </a:p>
          <a:p>
            <a:endParaRPr lang="pl-PL" sz="1600" dirty="0" smtClean="0"/>
          </a:p>
          <a:p>
            <a:r>
              <a:rPr lang="pl-PL" sz="1050" dirty="0" smtClean="0">
                <a:solidFill>
                  <a:srgbClr val="006600"/>
                </a:solidFill>
              </a:rPr>
              <a:t>Rozładunek / załadunek cystern przewożących towary niebezpieczne</a:t>
            </a:r>
          </a:p>
          <a:p>
            <a:endParaRPr lang="pl-PL" sz="1050" dirty="0" smtClean="0">
              <a:solidFill>
                <a:srgbClr val="006600"/>
              </a:solidFill>
            </a:endParaRPr>
          </a:p>
          <a:p>
            <a:endParaRPr lang="pl-PL" sz="1050" dirty="0">
              <a:solidFill>
                <a:srgbClr val="006600"/>
              </a:solidFill>
            </a:endParaRPr>
          </a:p>
          <a:p>
            <a:r>
              <a:rPr lang="pl-PL" sz="1050" dirty="0" smtClean="0">
                <a:solidFill>
                  <a:srgbClr val="006600"/>
                </a:solidFill>
              </a:rPr>
              <a:t>Rozładunek / załadunek cystern przewożących towary niezaliczane do niebezpiecznych </a:t>
            </a:r>
            <a:r>
              <a:rPr lang="pl-PL" sz="1050" dirty="0">
                <a:solidFill>
                  <a:srgbClr val="006600"/>
                </a:solidFill>
              </a:rPr>
              <a:t>dla </a:t>
            </a:r>
            <a:r>
              <a:rPr lang="pl-PL" sz="1050" dirty="0" smtClean="0">
                <a:solidFill>
                  <a:srgbClr val="006600"/>
                </a:solidFill>
              </a:rPr>
              <a:t>których </a:t>
            </a:r>
            <a:r>
              <a:rPr lang="pl-PL" sz="1050" dirty="0">
                <a:solidFill>
                  <a:srgbClr val="006600"/>
                </a:solidFill>
              </a:rPr>
              <a:t>iloczyn nadciśnienia i pojemności jest większy niż 50 barów × dm3, a </a:t>
            </a:r>
            <a:r>
              <a:rPr lang="pl-PL" sz="1050" dirty="0" smtClean="0">
                <a:solidFill>
                  <a:srgbClr val="006600"/>
                </a:solidFill>
              </a:rPr>
              <a:t>nadciśnienie przeładunku </a:t>
            </a:r>
            <a:r>
              <a:rPr lang="pl-PL" sz="1050" dirty="0">
                <a:solidFill>
                  <a:srgbClr val="006600"/>
                </a:solidFill>
              </a:rPr>
              <a:t>jest wyższe niż 0,5 </a:t>
            </a:r>
            <a:r>
              <a:rPr lang="pl-PL" sz="1050" dirty="0" err="1">
                <a:solidFill>
                  <a:srgbClr val="006600"/>
                </a:solidFill>
              </a:rPr>
              <a:t>bara</a:t>
            </a:r>
            <a:r>
              <a:rPr lang="pl-PL" sz="1050" dirty="0" smtClean="0">
                <a:solidFill>
                  <a:srgbClr val="006600"/>
                </a:solidFill>
              </a:rPr>
              <a:t>;</a:t>
            </a:r>
          </a:p>
          <a:p>
            <a:endParaRPr lang="pl-PL" sz="1050" dirty="0" smtClean="0"/>
          </a:p>
          <a:p>
            <a:endParaRPr lang="pl-PL" sz="1050" dirty="0"/>
          </a:p>
          <a:p>
            <a:r>
              <a:rPr lang="pl-PL" sz="1050" dirty="0" smtClean="0">
                <a:solidFill>
                  <a:srgbClr val="C00000"/>
                </a:solidFill>
              </a:rPr>
              <a:t>Rozładunek grawitacyjny cystern </a:t>
            </a:r>
            <a:r>
              <a:rPr lang="pl-PL" sz="1000" dirty="0">
                <a:solidFill>
                  <a:srgbClr val="C00000"/>
                </a:solidFill>
              </a:rPr>
              <a:t>przewożących towary niezaliczane do niebezpiecznych </a:t>
            </a:r>
            <a:endParaRPr lang="pl-PL" sz="1000" dirty="0" smtClean="0">
              <a:solidFill>
                <a:srgbClr val="C00000"/>
              </a:solidFill>
            </a:endParaRPr>
          </a:p>
          <a:p>
            <a:endParaRPr lang="pl-PL" sz="1000" dirty="0" smtClean="0"/>
          </a:p>
          <a:p>
            <a:endParaRPr lang="pl-PL" sz="1000" dirty="0"/>
          </a:p>
          <a:p>
            <a:r>
              <a:rPr lang="pl-PL" sz="1000" dirty="0" smtClean="0">
                <a:solidFill>
                  <a:srgbClr val="006600"/>
                </a:solidFill>
              </a:rPr>
              <a:t>Załadunek DPPL</a:t>
            </a:r>
          </a:p>
          <a:p>
            <a:endParaRPr lang="pl-PL" sz="1000" dirty="0" smtClean="0"/>
          </a:p>
          <a:p>
            <a:endParaRPr lang="pl-PL" sz="1000" dirty="0"/>
          </a:p>
          <a:p>
            <a:r>
              <a:rPr lang="pl-PL" sz="1000" dirty="0" smtClean="0">
                <a:solidFill>
                  <a:srgbClr val="C00000"/>
                </a:solidFill>
              </a:rPr>
              <a:t>Rozł</a:t>
            </a:r>
            <a:r>
              <a:rPr lang="pl-PL" sz="1050" dirty="0" smtClean="0">
                <a:solidFill>
                  <a:srgbClr val="C00000"/>
                </a:solidFill>
              </a:rPr>
              <a:t>adunek DPPL</a:t>
            </a:r>
          </a:p>
          <a:p>
            <a:endParaRPr lang="pl-PL" sz="1050" dirty="0" smtClean="0"/>
          </a:p>
          <a:p>
            <a:endParaRPr lang="pl-PL" sz="1050" dirty="0"/>
          </a:p>
          <a:p>
            <a:r>
              <a:rPr lang="pl-PL" sz="1050" dirty="0" smtClean="0">
                <a:solidFill>
                  <a:srgbClr val="006600"/>
                </a:solidFill>
              </a:rPr>
              <a:t>Rozładunek / załadunek </a:t>
            </a:r>
            <a:r>
              <a:rPr lang="pl-PL" sz="1050" dirty="0">
                <a:solidFill>
                  <a:srgbClr val="006600"/>
                </a:solidFill>
              </a:rPr>
              <a:t>towarów niebezpiecznych </a:t>
            </a:r>
            <a:r>
              <a:rPr lang="pl-PL" sz="1050" dirty="0" smtClean="0">
                <a:solidFill>
                  <a:srgbClr val="006600"/>
                </a:solidFill>
              </a:rPr>
              <a:t>z/do zbiornika zabudowanego </a:t>
            </a:r>
            <a:r>
              <a:rPr lang="pl-PL" sz="1050" dirty="0">
                <a:solidFill>
                  <a:srgbClr val="006600"/>
                </a:solidFill>
              </a:rPr>
              <a:t>na statku morskim lub </a:t>
            </a:r>
            <a:r>
              <a:rPr lang="pl-PL" sz="1050" dirty="0" smtClean="0">
                <a:solidFill>
                  <a:srgbClr val="006600"/>
                </a:solidFill>
              </a:rPr>
              <a:t>statku żeglugi </a:t>
            </a:r>
            <a:r>
              <a:rPr lang="pl-PL" sz="1050" dirty="0">
                <a:solidFill>
                  <a:srgbClr val="006600"/>
                </a:solidFill>
              </a:rPr>
              <a:t>śródlądowej</a:t>
            </a:r>
            <a:endParaRPr lang="pl-PL" sz="1050" dirty="0" smtClean="0">
              <a:solidFill>
                <a:srgbClr val="006600"/>
              </a:solidFill>
            </a:endParaRPr>
          </a:p>
          <a:p>
            <a:endParaRPr lang="pl-PL" sz="1050" dirty="0"/>
          </a:p>
          <a:p>
            <a:endParaRPr lang="pl-PL" sz="10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243609"/>
            <a:ext cx="792088" cy="7920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5" y="2035697"/>
            <a:ext cx="329147" cy="32914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68" y="3337395"/>
            <a:ext cx="308808" cy="30880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93194"/>
            <a:ext cx="308808" cy="308808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40" y="3805125"/>
            <a:ext cx="329147" cy="329147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22" y="2651940"/>
            <a:ext cx="329147" cy="329147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06" y="4793736"/>
            <a:ext cx="329147" cy="32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77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340768"/>
            <a:ext cx="8363272" cy="651527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1800" dirty="0" smtClean="0"/>
              <a:t>Ze zbiornika czy z cysterny?</a:t>
            </a:r>
            <a:endParaRPr lang="pl-PL" sz="1800" dirty="0"/>
          </a:p>
        </p:txBody>
      </p:sp>
      <p:pic>
        <p:nvPicPr>
          <p:cNvPr id="4" name="Picture 2" descr="D:\Justyna - karty katalogowe\Elgum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04664"/>
            <a:ext cx="1714500" cy="457200"/>
          </a:xfrm>
          <a:prstGeom prst="rect">
            <a:avLst/>
          </a:prstGeom>
          <a:noFill/>
        </p:spPr>
      </p:pic>
      <p:cxnSp>
        <p:nvCxnSpPr>
          <p:cNvPr id="8" name="Łącznik prosty 7"/>
          <p:cNvCxnSpPr/>
          <p:nvPr/>
        </p:nvCxnSpPr>
        <p:spPr>
          <a:xfrm>
            <a:off x="539552" y="10527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913617" y="2027817"/>
            <a:ext cx="72728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Urządzenie NO </a:t>
            </a:r>
            <a:r>
              <a:rPr lang="pl-PL" sz="1200" u="sng" dirty="0" smtClean="0"/>
              <a:t>rozładunkowe</a:t>
            </a:r>
            <a:r>
              <a:rPr lang="pl-PL" sz="1200" dirty="0" smtClean="0"/>
              <a:t> w rozumieniu przepisów TDT urządzenie do przeładunku produktu ze zbiornika transportowego do zbiornika magazynowego.</a:t>
            </a:r>
          </a:p>
          <a:p>
            <a:endParaRPr lang="pl-PL" sz="1200" dirty="0"/>
          </a:p>
          <a:p>
            <a:r>
              <a:rPr lang="pl-PL" sz="1200" dirty="0"/>
              <a:t>Urządzenie NO </a:t>
            </a:r>
            <a:r>
              <a:rPr lang="pl-PL" sz="1200" u="sng" dirty="0" smtClean="0"/>
              <a:t>załadunkowe</a:t>
            </a:r>
            <a:r>
              <a:rPr lang="pl-PL" sz="1200" dirty="0" smtClean="0"/>
              <a:t> </a:t>
            </a:r>
            <a:r>
              <a:rPr lang="pl-PL" sz="1200" dirty="0"/>
              <a:t>w rozumieniu przepisów TDT urządzenie do przeładunku produktu ze zbiornika magazynowego </a:t>
            </a:r>
            <a:r>
              <a:rPr lang="pl-PL" sz="1200" dirty="0" smtClean="0"/>
              <a:t>do </a:t>
            </a:r>
            <a:r>
              <a:rPr lang="pl-PL" sz="1200" dirty="0"/>
              <a:t>zbiornika </a:t>
            </a:r>
            <a:r>
              <a:rPr lang="pl-PL" sz="1200" dirty="0" smtClean="0"/>
              <a:t>transportowego.</a:t>
            </a:r>
            <a:endParaRPr lang="pl-PL" sz="1200" dirty="0"/>
          </a:p>
          <a:p>
            <a:endParaRPr lang="pl-PL" sz="1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232890"/>
            <a:ext cx="4464496" cy="319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4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Justyna - karty katalogowe\Elgum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04664"/>
            <a:ext cx="1714500" cy="457200"/>
          </a:xfrm>
          <a:prstGeom prst="rect">
            <a:avLst/>
          </a:prstGeom>
          <a:noFill/>
        </p:spPr>
      </p:pic>
      <p:cxnSp>
        <p:nvCxnSpPr>
          <p:cNvPr id="8" name="Łącznik prosty 7"/>
          <p:cNvCxnSpPr/>
          <p:nvPr/>
        </p:nvCxnSpPr>
        <p:spPr>
          <a:xfrm>
            <a:off x="539552" y="10527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2"/>
          <p:cNvSpPr>
            <a:spLocks noGrp="1"/>
          </p:cNvSpPr>
          <p:nvPr>
            <p:ph idx="1"/>
          </p:nvPr>
        </p:nvSpPr>
        <p:spPr>
          <a:xfrm>
            <a:off x="467544" y="536442"/>
            <a:ext cx="8363272" cy="651527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1800" dirty="0"/>
              <a:t>Ze zbiornika czy z cysterny?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827584" y="1460918"/>
            <a:ext cx="7272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Rodzaj </a:t>
            </a:r>
            <a:r>
              <a:rPr lang="pl-PL" sz="1200" dirty="0"/>
              <a:t>przeładunku </a:t>
            </a:r>
            <a:r>
              <a:rPr lang="pl-PL" sz="1200" dirty="0" smtClean="0"/>
              <a:t>ma </a:t>
            </a:r>
            <a:r>
              <a:rPr lang="pl-PL" sz="1200" dirty="0"/>
              <a:t>znaczenie pod kątem wyposażenia stacji przeładunkowej "UNO"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827584" y="2010867"/>
            <a:ext cx="5400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Załadunek a rozładunek:</a:t>
            </a:r>
          </a:p>
          <a:p>
            <a:endParaRPr lang="pl-PL" sz="1200" dirty="0" smtClean="0"/>
          </a:p>
          <a:p>
            <a:r>
              <a:rPr lang="pl-PL" sz="1200" dirty="0"/>
              <a:t>1. kontrola przepełnienia</a:t>
            </a:r>
          </a:p>
          <a:p>
            <a:pPr marL="171450" indent="-171450">
              <a:buFontTx/>
              <a:buChar char="-"/>
            </a:pPr>
            <a:endParaRPr lang="pl-PL" sz="1200" dirty="0"/>
          </a:p>
          <a:p>
            <a:r>
              <a:rPr lang="pl-PL" sz="1200" dirty="0"/>
              <a:t>2. co z oparami</a:t>
            </a:r>
          </a:p>
          <a:p>
            <a:pPr marL="171450" indent="-171450">
              <a:buFontTx/>
              <a:buChar char="-"/>
            </a:pPr>
            <a:endParaRPr lang="pl-PL" sz="1200" dirty="0"/>
          </a:p>
          <a:p>
            <a:r>
              <a:rPr lang="pl-PL" sz="1200" dirty="0"/>
              <a:t>3. zabezpieczenie przed upadkiem</a:t>
            </a:r>
          </a:p>
          <a:p>
            <a:pPr marL="171450" indent="-171450">
              <a:buFontTx/>
              <a:buChar char="-"/>
            </a:pPr>
            <a:endParaRPr lang="pl-PL" sz="1200" dirty="0"/>
          </a:p>
          <a:p>
            <a:r>
              <a:rPr lang="pl-PL" sz="1200" dirty="0"/>
              <a:t>4. jak prowadzimy proces (pompa cysterny czy stacjonarna, sprężarka, grawitacja ...)</a:t>
            </a:r>
          </a:p>
          <a:p>
            <a:pPr marL="171450" indent="-171450">
              <a:buFontTx/>
              <a:buChar char="-"/>
            </a:pPr>
            <a:endParaRPr lang="pl-PL" sz="1200" dirty="0"/>
          </a:p>
          <a:p>
            <a:r>
              <a:rPr lang="pl-PL" sz="1200" dirty="0"/>
              <a:t>5. górą czy dołem (z poziomu ziemi)</a:t>
            </a:r>
          </a:p>
          <a:p>
            <a:pPr marL="171450" indent="-171450">
              <a:buFontTx/>
              <a:buChar char="-"/>
            </a:pPr>
            <a:endParaRPr lang="pl-PL" sz="1200" dirty="0"/>
          </a:p>
          <a:p>
            <a:r>
              <a:rPr lang="pl-PL" sz="1200" dirty="0"/>
              <a:t>6. </a:t>
            </a:r>
            <a:r>
              <a:rPr lang="pl-PL" sz="1200" dirty="0" err="1"/>
              <a:t>suchozłącza</a:t>
            </a:r>
            <a:endParaRPr lang="pl-PL" sz="1200" dirty="0"/>
          </a:p>
          <a:p>
            <a:pPr marL="171450" indent="-171450">
              <a:buFontTx/>
              <a:buChar char="-"/>
            </a:pPr>
            <a:endParaRPr lang="pl-PL" sz="1200" dirty="0"/>
          </a:p>
          <a:p>
            <a:r>
              <a:rPr lang="pl-PL" sz="1200" dirty="0"/>
              <a:t>7. </a:t>
            </a:r>
            <a:r>
              <a:rPr lang="pl-PL" sz="1200" dirty="0" err="1"/>
              <a:t>resztkowanie</a:t>
            </a:r>
            <a:endParaRPr lang="pl-PL" sz="1200" dirty="0"/>
          </a:p>
          <a:p>
            <a:pPr marL="171450" indent="-171450">
              <a:buFontTx/>
              <a:buChar char="-"/>
            </a:pPr>
            <a:endParaRPr lang="pl-PL" sz="1200" dirty="0"/>
          </a:p>
          <a:p>
            <a:r>
              <a:rPr lang="pl-PL" sz="1200" dirty="0"/>
              <a:t>8. hermetyczność</a:t>
            </a:r>
          </a:p>
        </p:txBody>
      </p:sp>
      <p:pic>
        <p:nvPicPr>
          <p:cNvPr id="16" name="Picture 9" descr="D:\Justyna prezentacja\2018\IMG_1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198" y="2010867"/>
            <a:ext cx="1758618" cy="2637928"/>
          </a:xfrm>
          <a:prstGeom prst="rect">
            <a:avLst/>
          </a:prstGeom>
          <a:noFill/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4150715"/>
            <a:ext cx="3240360" cy="24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56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340768"/>
            <a:ext cx="8363272" cy="651527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1800" dirty="0" smtClean="0"/>
              <a:t>Hermetyczność przeładunku</a:t>
            </a:r>
            <a:endParaRPr lang="pl-PL" sz="1800" dirty="0"/>
          </a:p>
        </p:txBody>
      </p:sp>
      <p:pic>
        <p:nvPicPr>
          <p:cNvPr id="4" name="Picture 2" descr="D:\Justyna - karty katalogowe\Elgum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04664"/>
            <a:ext cx="1714500" cy="457200"/>
          </a:xfrm>
          <a:prstGeom prst="rect">
            <a:avLst/>
          </a:prstGeom>
          <a:noFill/>
        </p:spPr>
      </p:pic>
      <p:cxnSp>
        <p:nvCxnSpPr>
          <p:cNvPr id="8" name="Łącznik prosty 7"/>
          <p:cNvCxnSpPr/>
          <p:nvPr/>
        </p:nvCxnSpPr>
        <p:spPr>
          <a:xfrm>
            <a:off x="539552" y="10527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356992"/>
            <a:ext cx="3456384" cy="2592288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827584" y="2132856"/>
            <a:ext cx="770485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Hermetyczność z </a:t>
            </a:r>
            <a:r>
              <a:rPr lang="pl-PL" sz="1200" dirty="0"/>
              <a:t>punku widzenia stacji UNO </a:t>
            </a:r>
            <a:r>
              <a:rPr lang="pl-PL" sz="1200" dirty="0" smtClean="0"/>
              <a:t>ma </a:t>
            </a:r>
            <a:r>
              <a:rPr lang="pl-PL" sz="1200" dirty="0"/>
              <a:t>dotyczyć </a:t>
            </a:r>
            <a:r>
              <a:rPr lang="pl-PL" sz="1200" dirty="0" smtClean="0"/>
              <a:t> układu: </a:t>
            </a:r>
          </a:p>
          <a:p>
            <a:r>
              <a:rPr lang="pl-PL" sz="1200" dirty="0" smtClean="0"/>
              <a:t>zbiornik transportowy </a:t>
            </a:r>
            <a:r>
              <a:rPr lang="pl-PL" sz="1200" dirty="0"/>
              <a:t>-</a:t>
            </a:r>
            <a:r>
              <a:rPr lang="pl-PL" sz="1200" dirty="0" smtClean="0"/>
              <a:t> urządzenie NO.</a:t>
            </a:r>
          </a:p>
          <a:p>
            <a:endParaRPr lang="pl-PL" sz="1200" dirty="0"/>
          </a:p>
          <a:p>
            <a:r>
              <a:rPr lang="pl-PL" sz="1200" dirty="0"/>
              <a:t>Hermetyczność procesu przeładunku należy zapewnić w przypadku przeładowywania: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gazów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substancji palnych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substancji żrących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substancji </a:t>
            </a:r>
            <a:r>
              <a:rPr lang="pl-PL" sz="1200" dirty="0" smtClean="0"/>
              <a:t>trujących</a:t>
            </a:r>
          </a:p>
          <a:p>
            <a:endParaRPr lang="pl-PL" sz="1200" dirty="0"/>
          </a:p>
          <a:p>
            <a:endParaRPr lang="pl-PL" sz="1200" dirty="0" smtClean="0"/>
          </a:p>
          <a:p>
            <a:pPr marL="171450" indent="-171450">
              <a:buFontTx/>
              <a:buChar char="-"/>
            </a:pPr>
            <a:endParaRPr lang="pl-PL" sz="1200" dirty="0"/>
          </a:p>
          <a:p>
            <a:endParaRPr lang="pl-PL" sz="10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816193" y="3761985"/>
            <a:ext cx="4464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Sposoby </a:t>
            </a:r>
            <a:r>
              <a:rPr lang="pl-PL" sz="1200" dirty="0"/>
              <a:t>zapewnienia hermetycznego przeładunku: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/>
              <a:t>w</a:t>
            </a:r>
            <a:r>
              <a:rPr lang="pl-PL" sz="1200" dirty="0" smtClean="0"/>
              <a:t>ahadło </a:t>
            </a:r>
            <a:r>
              <a:rPr lang="pl-PL" sz="1200" dirty="0"/>
              <a:t>gazowe zbiornik magazynowy / </a:t>
            </a:r>
            <a:r>
              <a:rPr lang="pl-PL" sz="1200" dirty="0" smtClean="0"/>
              <a:t>cysterna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/>
              <a:t>z</a:t>
            </a:r>
            <a:r>
              <a:rPr lang="pl-PL" sz="1200" dirty="0" smtClean="0"/>
              <a:t>awór </a:t>
            </a:r>
            <a:r>
              <a:rPr lang="pl-PL" sz="1200" dirty="0"/>
              <a:t>podciśnieniowy o odpowiedniej wydajności </a:t>
            </a:r>
            <a:r>
              <a:rPr lang="pl-PL" sz="1200" dirty="0" smtClean="0"/>
              <a:t>(tylko </a:t>
            </a:r>
            <a:r>
              <a:rPr lang="pl-PL" sz="1200" dirty="0"/>
              <a:t>przy rozładunku ale uwaga na palne i wybuchowe)</a:t>
            </a:r>
            <a:endParaRPr lang="pl-PL" sz="1200" dirty="0" smtClean="0"/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/>
              <a:t>l</a:t>
            </a:r>
            <a:r>
              <a:rPr lang="pl-PL" sz="1200" dirty="0" smtClean="0"/>
              <a:t>inia </a:t>
            </a:r>
            <a:r>
              <a:rPr lang="pl-PL" sz="1200" dirty="0"/>
              <a:t>oparowa adsorber / </a:t>
            </a:r>
            <a:r>
              <a:rPr lang="pl-PL" sz="1200" dirty="0" smtClean="0"/>
              <a:t>cysterna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/>
              <a:t>poduszka gazu </a:t>
            </a:r>
            <a:r>
              <a:rPr lang="pl-PL" sz="1200" dirty="0" smtClean="0"/>
              <a:t>obojętnego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/>
              <a:t>różnica ciśnień zbiornik transportowy a zbiornik </a:t>
            </a:r>
            <a:r>
              <a:rPr lang="pl-PL" sz="1200" dirty="0" smtClean="0"/>
              <a:t>magazynowy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200" dirty="0"/>
              <a:t>ciśnieniowy załadunek pompą</a:t>
            </a:r>
          </a:p>
          <a:p>
            <a:endParaRPr lang="pl-PL" sz="1200" dirty="0"/>
          </a:p>
          <a:p>
            <a:endParaRPr lang="pl-PL" sz="1200" dirty="0" smtClean="0"/>
          </a:p>
          <a:p>
            <a:pPr marL="171450" indent="-171450">
              <a:buFontTx/>
              <a:buChar char="-"/>
            </a:pPr>
            <a:endParaRPr lang="pl-PL" sz="1200" dirty="0"/>
          </a:p>
          <a:p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13053085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745</Words>
  <Application>Microsoft Office PowerPoint</Application>
  <PresentationFormat>Pokaz na ekranie (4:3)</PresentationFormat>
  <Paragraphs>126</Paragraphs>
  <Slides>18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5" baseType="lpstr">
      <vt:lpstr>Arial</vt:lpstr>
      <vt:lpstr>Calibri</vt:lpstr>
      <vt:lpstr>Lucida Sans Unicode</vt:lpstr>
      <vt:lpstr>Verdana</vt:lpstr>
      <vt:lpstr>Wingdings 2</vt:lpstr>
      <vt:lpstr>Wingdings 3</vt:lpstr>
      <vt:lpstr>Hol</vt:lpstr>
      <vt:lpstr>Pułapki przy projektowaniu urządzeń przeładunkowych </vt:lpstr>
      <vt:lpstr>Plan prezentacji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Stacjonarny</dc:creator>
  <cp:lastModifiedBy>jwiec</cp:lastModifiedBy>
  <cp:revision>138</cp:revision>
  <cp:lastPrinted>2022-03-08T11:05:43Z</cp:lastPrinted>
  <dcterms:created xsi:type="dcterms:W3CDTF">2016-01-12T17:06:45Z</dcterms:created>
  <dcterms:modified xsi:type="dcterms:W3CDTF">2024-09-30T12:53:00Z</dcterms:modified>
</cp:coreProperties>
</file>