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6" r:id="rId2"/>
    <p:sldId id="265" r:id="rId3"/>
    <p:sldId id="264" r:id="rId4"/>
    <p:sldId id="261" r:id="rId5"/>
    <p:sldId id="332" r:id="rId6"/>
    <p:sldId id="312" r:id="rId7"/>
    <p:sldId id="338" r:id="rId8"/>
    <p:sldId id="313" r:id="rId9"/>
    <p:sldId id="334" r:id="rId10"/>
    <p:sldId id="315" r:id="rId11"/>
    <p:sldId id="316" r:id="rId12"/>
    <p:sldId id="317" r:id="rId13"/>
    <p:sldId id="320" r:id="rId14"/>
    <p:sldId id="336" r:id="rId15"/>
    <p:sldId id="323" r:id="rId16"/>
    <p:sldId id="321" r:id="rId17"/>
    <p:sldId id="322" r:id="rId18"/>
    <p:sldId id="324" r:id="rId19"/>
    <p:sldId id="318" r:id="rId20"/>
    <p:sldId id="319" r:id="rId21"/>
    <p:sldId id="358" r:id="rId22"/>
    <p:sldId id="330" r:id="rId23"/>
    <p:sldId id="310" r:id="rId24"/>
    <p:sldId id="359" r:id="rId25"/>
    <p:sldId id="360" r:id="rId26"/>
    <p:sldId id="362" r:id="rId27"/>
    <p:sldId id="371" r:id="rId28"/>
    <p:sldId id="365" r:id="rId29"/>
    <p:sldId id="366" r:id="rId30"/>
    <p:sldId id="367" r:id="rId31"/>
    <p:sldId id="373" r:id="rId32"/>
    <p:sldId id="372" r:id="rId33"/>
    <p:sldId id="368" r:id="rId34"/>
    <p:sldId id="363" r:id="rId35"/>
    <p:sldId id="364" r:id="rId36"/>
    <p:sldId id="369" r:id="rId37"/>
    <p:sldId id="376" r:id="rId38"/>
    <p:sldId id="357" r:id="rId39"/>
    <p:sldId id="374" r:id="rId40"/>
    <p:sldId id="375" r:id="rId41"/>
    <p:sldId id="343" r:id="rId42"/>
    <p:sldId id="361" r:id="rId43"/>
    <p:sldId id="329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zysztof Kamiński" initials="KK" lastIdx="1" clrIdx="0">
    <p:extLst>
      <p:ext uri="{19B8F6BF-5375-455C-9EA6-DF929625EA0E}">
        <p15:presenceInfo xmlns:p15="http://schemas.microsoft.com/office/powerpoint/2012/main" userId="S-1-5-21-2828766697-377245918-2697277081-28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DB8"/>
    <a:srgbClr val="C00000"/>
    <a:srgbClr val="016DB6"/>
    <a:srgbClr val="0000FF"/>
    <a:srgbClr val="FFC000"/>
    <a:srgbClr val="026DB4"/>
    <a:srgbClr val="016EB5"/>
    <a:srgbClr val="006FB6"/>
    <a:srgbClr val="67A93B"/>
    <a:srgbClr val="EA4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6416" autoAdjust="0"/>
  </p:normalViewPr>
  <p:slideViewPr>
    <p:cSldViewPr snapToGrid="0">
      <p:cViewPr varScale="1">
        <p:scale>
          <a:sx n="78" d="100"/>
          <a:sy n="78" d="100"/>
        </p:scale>
        <p:origin x="893" y="7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3" Type="http://schemas.openxmlformats.org/officeDocument/2006/relationships/slide" Target="slides/slide3.xml"/><Relationship Id="rId21" Type="http://schemas.openxmlformats.org/officeDocument/2006/relationships/slide" Target="slides/slide23.xml"/><Relationship Id="rId7" Type="http://schemas.openxmlformats.org/officeDocument/2006/relationships/slide" Target="slides/slide7.xml"/><Relationship Id="rId12" Type="http://schemas.openxmlformats.org/officeDocument/2006/relationships/slide" Target="slides/slide13.xml"/><Relationship Id="rId17" Type="http://schemas.openxmlformats.org/officeDocument/2006/relationships/slide" Target="slides/slide19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2.xml"/><Relationship Id="rId5" Type="http://schemas.openxmlformats.org/officeDocument/2006/relationships/slide" Target="slides/slide5.xml"/><Relationship Id="rId15" Type="http://schemas.openxmlformats.org/officeDocument/2006/relationships/slide" Target="slides/slide17.xml"/><Relationship Id="rId10" Type="http://schemas.openxmlformats.org/officeDocument/2006/relationships/slide" Target="slides/slide11.xml"/><Relationship Id="rId19" Type="http://schemas.openxmlformats.org/officeDocument/2006/relationships/slide" Target="slides/slide21.xml"/><Relationship Id="rId4" Type="http://schemas.openxmlformats.org/officeDocument/2006/relationships/slide" Target="slides/slide4.xml"/><Relationship Id="rId9" Type="http://schemas.openxmlformats.org/officeDocument/2006/relationships/slide" Target="slides/slide10.xml"/><Relationship Id="rId14" Type="http://schemas.openxmlformats.org/officeDocument/2006/relationships/slide" Target="slides/slide16.xml"/><Relationship Id="rId22" Type="http://schemas.openxmlformats.org/officeDocument/2006/relationships/slide" Target="slides/slide4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933E2B-B5B8-4B41-8A0C-BCD2D772AF25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F43E9E8-B59E-4A5D-A26C-1006CA874CD1}">
      <dgm:prSet phldrT="[Tekst]" custT="1"/>
      <dgm:spPr/>
      <dgm:t>
        <a:bodyPr/>
        <a:lstStyle/>
        <a:p>
          <a:r>
            <a:rPr lang="pl-PL" sz="20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Pompy</a:t>
          </a:r>
          <a:endParaRPr lang="pl-PL" sz="1200" b="1" dirty="0">
            <a:solidFill>
              <a:srgbClr val="016DB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r>
            <a:rPr lang="pl-PL" sz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pomp i systemów pompowych.</a:t>
          </a:r>
        </a:p>
      </dgm:t>
    </dgm:pt>
    <dgm:pt modelId="{5B98A71B-C7EB-4CE3-9AE3-849C3A4764CF}" type="parTrans" cxnId="{3EADAF8F-5A57-4AE2-9412-6C72D003029F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A6FF3E-D51F-4521-96C7-B23E477D0E8D}" type="sibTrans" cxnId="{3EADAF8F-5A57-4AE2-9412-6C72D003029F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C11C91-879E-44F7-A0AE-88E25270E529}">
      <dgm:prSet phldrT="[Tekst]" custT="1"/>
      <dgm:spPr/>
      <dgm:t>
        <a:bodyPr/>
        <a:lstStyle/>
        <a:p>
          <a:r>
            <a:rPr lang="pl-PL" sz="20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Armatura</a:t>
          </a:r>
        </a:p>
        <a:p>
          <a:r>
            <a:rPr lang="pl-PL" sz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armatury przemysłowej i układów kontrolno-pomiarowych.</a:t>
          </a:r>
        </a:p>
      </dgm:t>
    </dgm:pt>
    <dgm:pt modelId="{62F67461-B002-429A-97CD-9133A0A834D5}" type="parTrans" cxnId="{AE56743A-0D31-46E2-A158-9C5B28DBE34E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AB2651-ABA4-4902-ACEA-0A6D850C379E}" type="sibTrans" cxnId="{AE56743A-0D31-46E2-A158-9C5B28DBE34E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9F5B13-8A11-4CCB-A1DE-7B77306623F7}">
      <dgm:prSet phldrT="[Tekst]" custT="1"/>
      <dgm:spPr/>
      <dgm:t>
        <a:bodyPr/>
        <a:lstStyle/>
        <a:p>
          <a:r>
            <a:rPr lang="pl-PL" sz="20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Napędy</a:t>
          </a:r>
        </a:p>
        <a:p>
          <a:r>
            <a:rPr lang="pl-PL" sz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napędów ręcznych, elektrycznych i pneumatycznych do układów armatury przemysłowej</a:t>
          </a:r>
        </a:p>
      </dgm:t>
    </dgm:pt>
    <dgm:pt modelId="{305D75C4-D84D-4623-B842-586363D67B4E}" type="parTrans" cxnId="{260BFAEC-0DC8-4101-89DE-6D5FF95D499B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8711CE-FAA3-4522-8424-011B094F4D0F}" type="sibTrans" cxnId="{260BFAEC-0DC8-4101-89DE-6D5FF95D499B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01AF6E-1192-4AD2-8E1B-600059331514}">
      <dgm:prSet phldrT="[Tekst]" custT="1"/>
      <dgm:spPr/>
      <dgm:t>
        <a:bodyPr/>
        <a:lstStyle/>
        <a:p>
          <a:r>
            <a:rPr lang="pl-PL" sz="20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Automatyka</a:t>
          </a:r>
        </a:p>
        <a:p>
          <a:r>
            <a:rPr lang="pl-PL" sz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urządzeń automatyki przemysłowej, sterowania i wizualizacji.</a:t>
          </a:r>
        </a:p>
      </dgm:t>
    </dgm:pt>
    <dgm:pt modelId="{3D32A96D-4077-4C6C-BC2C-D0F4D3413CC0}" type="parTrans" cxnId="{715CE0F6-4693-457D-B36A-09F339EDB74E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78080-C6EE-494D-B7A2-5268EF9B3FC9}" type="sibTrans" cxnId="{715CE0F6-4693-457D-B36A-09F339EDB74E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409B3-6C6A-4396-93EE-567547B3A83D}">
      <dgm:prSet phldrT="[Tekst]" custT="1"/>
      <dgm:spPr/>
      <dgm:t>
        <a:bodyPr/>
        <a:lstStyle/>
        <a:p>
          <a:r>
            <a:rPr lang="pl-PL" sz="20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Doradztwo techniczne </a:t>
          </a:r>
          <a:r>
            <a:rPr lang="pl-PL" sz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Wsparcie techniczne w zakresie doboru urządzeń przepływowych.</a:t>
          </a:r>
        </a:p>
      </dgm:t>
    </dgm:pt>
    <dgm:pt modelId="{4A290F22-DF88-4071-B8CB-036A1D14D5CC}" type="parTrans" cxnId="{45B681A2-F98D-406E-B1B1-9CEC73F35D93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166243-F279-4A3E-BFE6-2DBE50EC2E4B}" type="sibTrans" cxnId="{45B681A2-F98D-406E-B1B1-9CEC73F35D93}">
      <dgm:prSet/>
      <dgm:spPr/>
      <dgm:t>
        <a:bodyPr/>
        <a:lstStyle/>
        <a:p>
          <a:endParaRPr lang="pl-PL" sz="1200">
            <a:solidFill>
              <a:srgbClr val="016DB6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FAAEE0-D700-4AA7-98BC-B1F7C4702839}">
      <dgm:prSet custT="1"/>
      <dgm:spPr/>
      <dgm:t>
        <a:bodyPr/>
        <a:lstStyle/>
        <a:p>
          <a:r>
            <a:rPr lang="pl-PL" sz="20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Serwis</a:t>
          </a:r>
          <a:r>
            <a:rPr lang="pl-PL" sz="1200" b="1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r>
            <a:rPr lang="pl-PL" sz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Wsparcie wykonawcze i serwisowe</a:t>
          </a:r>
        </a:p>
      </dgm:t>
    </dgm:pt>
    <dgm:pt modelId="{E48F5B8C-3AAD-4F8A-9179-12112804331C}" type="parTrans" cxnId="{29DB2883-4D7A-46B5-A18A-313A56744E17}">
      <dgm:prSet/>
      <dgm:spPr/>
      <dgm:t>
        <a:bodyPr/>
        <a:lstStyle/>
        <a:p>
          <a:endParaRPr lang="pl-PL" sz="1200">
            <a:solidFill>
              <a:srgbClr val="016DB6"/>
            </a:solidFill>
          </a:endParaRPr>
        </a:p>
      </dgm:t>
    </dgm:pt>
    <dgm:pt modelId="{8A23A2B2-ECF5-4F48-8DA7-FE1BDB11F767}" type="sibTrans" cxnId="{29DB2883-4D7A-46B5-A18A-313A56744E17}">
      <dgm:prSet/>
      <dgm:spPr/>
      <dgm:t>
        <a:bodyPr/>
        <a:lstStyle/>
        <a:p>
          <a:endParaRPr lang="pl-PL" sz="1200">
            <a:solidFill>
              <a:srgbClr val="016DB6"/>
            </a:solidFill>
          </a:endParaRPr>
        </a:p>
      </dgm:t>
    </dgm:pt>
    <dgm:pt modelId="{16AF107B-DA6E-4E77-9648-BD891B798E0E}" type="pres">
      <dgm:prSet presAssocID="{A5933E2B-B5B8-4B41-8A0C-BCD2D772AF25}" presName="Name0" presStyleCnt="0">
        <dgm:presLayoutVars>
          <dgm:dir/>
          <dgm:resizeHandles val="exact"/>
        </dgm:presLayoutVars>
      </dgm:prSet>
      <dgm:spPr/>
    </dgm:pt>
    <dgm:pt modelId="{C92DEB3F-9158-486A-A894-8691FAB6C020}" type="pres">
      <dgm:prSet presAssocID="{9F43E9E8-B59E-4A5D-A26C-1006CA874CD1}" presName="compNode" presStyleCnt="0"/>
      <dgm:spPr/>
    </dgm:pt>
    <dgm:pt modelId="{BB4DAD38-24B9-4AE8-8007-F557035E7CF5}" type="pres">
      <dgm:prSet presAssocID="{9F43E9E8-B59E-4A5D-A26C-1006CA874CD1}" presName="pictRect" presStyleLbl="node1" presStyleIdx="0" presStyleCnt="6" custScaleX="121436" custLinFactNeighborX="-482"/>
      <dgm:spPr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72675302-0289-4C83-AB75-FF407CBBBCFC}" type="pres">
      <dgm:prSet presAssocID="{9F43E9E8-B59E-4A5D-A26C-1006CA874CD1}" presName="textRect" presStyleLbl="revTx" presStyleIdx="0" presStyleCnt="6" custScaleX="147750" custLinFactNeighborY="-10400">
        <dgm:presLayoutVars>
          <dgm:bulletEnabled val="1"/>
        </dgm:presLayoutVars>
      </dgm:prSet>
      <dgm:spPr/>
    </dgm:pt>
    <dgm:pt modelId="{E02104AD-58A2-4D24-82FE-5E648D86A91C}" type="pres">
      <dgm:prSet presAssocID="{95A6FF3E-D51F-4521-96C7-B23E477D0E8D}" presName="sibTrans" presStyleLbl="sibTrans2D1" presStyleIdx="0" presStyleCnt="0"/>
      <dgm:spPr/>
    </dgm:pt>
    <dgm:pt modelId="{37030754-0460-4141-90C7-E7CE03ED3D11}" type="pres">
      <dgm:prSet presAssocID="{5EC11C91-879E-44F7-A0AE-88E25270E529}" presName="compNode" presStyleCnt="0"/>
      <dgm:spPr/>
    </dgm:pt>
    <dgm:pt modelId="{60632A39-DC5E-4F8F-B0ED-767EF5015BAF}" type="pres">
      <dgm:prSet presAssocID="{5EC11C91-879E-44F7-A0AE-88E25270E529}" presName="pictRect" presStyleLbl="node1" presStyleIdx="1" presStyleCnt="6" custScaleX="121436"/>
      <dgm:spPr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132000" b="-132000"/>
          </a:stretch>
        </a:blipFill>
      </dgm:spPr>
    </dgm:pt>
    <dgm:pt modelId="{1E923CCE-85CA-4BB4-A852-B4FE4BB5F143}" type="pres">
      <dgm:prSet presAssocID="{5EC11C91-879E-44F7-A0AE-88E25270E529}" presName="textRect" presStyleLbl="revTx" presStyleIdx="1" presStyleCnt="6" custScaleX="147750" custLinFactNeighborY="-10400">
        <dgm:presLayoutVars>
          <dgm:bulletEnabled val="1"/>
        </dgm:presLayoutVars>
      </dgm:prSet>
      <dgm:spPr/>
    </dgm:pt>
    <dgm:pt modelId="{35D2FBA3-5CCD-418A-A217-81FE7A40A9B5}" type="pres">
      <dgm:prSet presAssocID="{7EAB2651-ABA4-4902-ACEA-0A6D850C379E}" presName="sibTrans" presStyleLbl="sibTrans2D1" presStyleIdx="0" presStyleCnt="0"/>
      <dgm:spPr/>
    </dgm:pt>
    <dgm:pt modelId="{695B4776-CFB7-4B19-AEFA-5DE8173886A7}" type="pres">
      <dgm:prSet presAssocID="{4A9F5B13-8A11-4CCB-A1DE-7B77306623F7}" presName="compNode" presStyleCnt="0"/>
      <dgm:spPr/>
    </dgm:pt>
    <dgm:pt modelId="{24FA60DF-A7A6-4BEB-B4C6-4FC041061DB1}" type="pres">
      <dgm:prSet presAssocID="{4A9F5B13-8A11-4CCB-A1DE-7B77306623F7}" presName="pictRect" presStyleLbl="node1" presStyleIdx="2" presStyleCnt="6" custScaleX="121436"/>
      <dgm:spPr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6000" b="-16000"/>
          </a:stretch>
        </a:blipFill>
      </dgm:spPr>
    </dgm:pt>
    <dgm:pt modelId="{9D6B5FF6-D40C-4088-BA97-A2AD4779A9A3}" type="pres">
      <dgm:prSet presAssocID="{4A9F5B13-8A11-4CCB-A1DE-7B77306623F7}" presName="textRect" presStyleLbl="revTx" presStyleIdx="2" presStyleCnt="6" custScaleX="147750" custLinFactNeighborY="-10400">
        <dgm:presLayoutVars>
          <dgm:bulletEnabled val="1"/>
        </dgm:presLayoutVars>
      </dgm:prSet>
      <dgm:spPr/>
    </dgm:pt>
    <dgm:pt modelId="{A64477C6-3A6F-44BF-A4E2-648F27AB7D05}" type="pres">
      <dgm:prSet presAssocID="{9C8711CE-FAA3-4522-8424-011B094F4D0F}" presName="sibTrans" presStyleLbl="sibTrans2D1" presStyleIdx="0" presStyleCnt="0"/>
      <dgm:spPr/>
    </dgm:pt>
    <dgm:pt modelId="{ADF52C13-99E8-428A-8F40-5A8AC855C6A9}" type="pres">
      <dgm:prSet presAssocID="{7101AF6E-1192-4AD2-8E1B-600059331514}" presName="compNode" presStyleCnt="0"/>
      <dgm:spPr/>
    </dgm:pt>
    <dgm:pt modelId="{F11FC59C-C28D-48C9-9359-13F8DB636112}" type="pres">
      <dgm:prSet presAssocID="{7101AF6E-1192-4AD2-8E1B-600059331514}" presName="pictRect" presStyleLbl="node1" presStyleIdx="3" presStyleCnt="6" custScaleX="121436"/>
      <dgm:spPr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23000" b="-23000"/>
          </a:stretch>
        </a:blipFill>
      </dgm:spPr>
    </dgm:pt>
    <dgm:pt modelId="{FF4DB090-6778-4FE4-AAB9-47F2FF28A531}" type="pres">
      <dgm:prSet presAssocID="{7101AF6E-1192-4AD2-8E1B-600059331514}" presName="textRect" presStyleLbl="revTx" presStyleIdx="3" presStyleCnt="6" custScaleX="147750" custLinFactNeighborY="-10400">
        <dgm:presLayoutVars>
          <dgm:bulletEnabled val="1"/>
        </dgm:presLayoutVars>
      </dgm:prSet>
      <dgm:spPr/>
    </dgm:pt>
    <dgm:pt modelId="{23C6F54A-3E2A-4638-B367-37B0ABD4EFAE}" type="pres">
      <dgm:prSet presAssocID="{BEE78080-C6EE-494D-B7A2-5268EF9B3FC9}" presName="sibTrans" presStyleLbl="sibTrans2D1" presStyleIdx="0" presStyleCnt="0"/>
      <dgm:spPr/>
    </dgm:pt>
    <dgm:pt modelId="{F70728EE-D83C-4C30-BA94-06949B9233D5}" type="pres">
      <dgm:prSet presAssocID="{0AFAAEE0-D700-4AA7-98BC-B1F7C4702839}" presName="compNode" presStyleCnt="0"/>
      <dgm:spPr/>
    </dgm:pt>
    <dgm:pt modelId="{C9B09AFA-9145-4354-87E3-2662E4C807BC}" type="pres">
      <dgm:prSet presAssocID="{0AFAAEE0-D700-4AA7-98BC-B1F7C4702839}" presName="pictRect" presStyleLbl="node1" presStyleIdx="4" presStyleCnt="6" custScaleX="121436"/>
      <dgm:spPr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9000" b="-9000"/>
          </a:stretch>
        </a:blipFill>
      </dgm:spPr>
    </dgm:pt>
    <dgm:pt modelId="{62B69056-1D6D-45B9-916B-2893801E8B35}" type="pres">
      <dgm:prSet presAssocID="{0AFAAEE0-D700-4AA7-98BC-B1F7C4702839}" presName="textRect" presStyleLbl="revTx" presStyleIdx="4" presStyleCnt="6" custScaleX="147750" custLinFactNeighborY="-10400">
        <dgm:presLayoutVars>
          <dgm:bulletEnabled val="1"/>
        </dgm:presLayoutVars>
      </dgm:prSet>
      <dgm:spPr/>
    </dgm:pt>
    <dgm:pt modelId="{C5132056-9B02-4FF2-AE3E-924978F1985F}" type="pres">
      <dgm:prSet presAssocID="{8A23A2B2-ECF5-4F48-8DA7-FE1BDB11F767}" presName="sibTrans" presStyleLbl="sibTrans2D1" presStyleIdx="0" presStyleCnt="0"/>
      <dgm:spPr/>
    </dgm:pt>
    <dgm:pt modelId="{14A96709-05CF-461F-B3F4-AC6824A1C47C}" type="pres">
      <dgm:prSet presAssocID="{271409B3-6C6A-4396-93EE-567547B3A83D}" presName="compNode" presStyleCnt="0"/>
      <dgm:spPr/>
    </dgm:pt>
    <dgm:pt modelId="{6E6FAC8A-1004-49A9-85BF-D89EB2053E02}" type="pres">
      <dgm:prSet presAssocID="{271409B3-6C6A-4396-93EE-567547B3A83D}" presName="pictRect" presStyleLbl="node1" presStyleIdx="5" presStyleCnt="6" custScaleX="121436"/>
      <dgm:spPr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4000" b="-4000"/>
          </a:stretch>
        </a:blipFill>
      </dgm:spPr>
    </dgm:pt>
    <dgm:pt modelId="{CCE313B8-4D48-4E7F-93A0-28C31F35A496}" type="pres">
      <dgm:prSet presAssocID="{271409B3-6C6A-4396-93EE-567547B3A83D}" presName="textRect" presStyleLbl="revTx" presStyleIdx="5" presStyleCnt="6" custScaleX="147750" custLinFactNeighborY="-10400">
        <dgm:presLayoutVars>
          <dgm:bulletEnabled val="1"/>
        </dgm:presLayoutVars>
      </dgm:prSet>
      <dgm:spPr/>
    </dgm:pt>
  </dgm:ptLst>
  <dgm:cxnLst>
    <dgm:cxn modelId="{20C36F08-6AD6-4CFA-864A-4A3903BA8614}" type="presOf" srcId="{4A9F5B13-8A11-4CCB-A1DE-7B77306623F7}" destId="{9D6B5FF6-D40C-4088-BA97-A2AD4779A9A3}" srcOrd="0" destOrd="0" presId="urn:microsoft.com/office/officeart/2005/8/layout/pList1"/>
    <dgm:cxn modelId="{3A211E09-8178-4093-B2F4-16BCDBFDDEC3}" type="presOf" srcId="{5EC11C91-879E-44F7-A0AE-88E25270E529}" destId="{1E923CCE-85CA-4BB4-A852-B4FE4BB5F143}" srcOrd="0" destOrd="0" presId="urn:microsoft.com/office/officeart/2005/8/layout/pList1"/>
    <dgm:cxn modelId="{53437A0D-C7EC-4F4F-9595-7EF449E76402}" type="presOf" srcId="{9C8711CE-FAA3-4522-8424-011B094F4D0F}" destId="{A64477C6-3A6F-44BF-A4E2-648F27AB7D05}" srcOrd="0" destOrd="0" presId="urn:microsoft.com/office/officeart/2005/8/layout/pList1"/>
    <dgm:cxn modelId="{8FC4A214-2B9F-4139-8BF1-115B0F051A8F}" type="presOf" srcId="{95A6FF3E-D51F-4521-96C7-B23E477D0E8D}" destId="{E02104AD-58A2-4D24-82FE-5E648D86A91C}" srcOrd="0" destOrd="0" presId="urn:microsoft.com/office/officeart/2005/8/layout/pList1"/>
    <dgm:cxn modelId="{AE56743A-0D31-46E2-A158-9C5B28DBE34E}" srcId="{A5933E2B-B5B8-4B41-8A0C-BCD2D772AF25}" destId="{5EC11C91-879E-44F7-A0AE-88E25270E529}" srcOrd="1" destOrd="0" parTransId="{62F67461-B002-429A-97CD-9133A0A834D5}" sibTransId="{7EAB2651-ABA4-4902-ACEA-0A6D850C379E}"/>
    <dgm:cxn modelId="{FD0CE772-8027-4BF3-BFA4-25B3A368D298}" type="presOf" srcId="{0AFAAEE0-D700-4AA7-98BC-B1F7C4702839}" destId="{62B69056-1D6D-45B9-916B-2893801E8B35}" srcOrd="0" destOrd="0" presId="urn:microsoft.com/office/officeart/2005/8/layout/pList1"/>
    <dgm:cxn modelId="{AA796075-7C15-48FB-89CC-C678DBB78130}" type="presOf" srcId="{9F43E9E8-B59E-4A5D-A26C-1006CA874CD1}" destId="{72675302-0289-4C83-AB75-FF407CBBBCFC}" srcOrd="0" destOrd="0" presId="urn:microsoft.com/office/officeart/2005/8/layout/pList1"/>
    <dgm:cxn modelId="{1B641E7A-1AA7-4C0E-BBE8-6BF473DA8A70}" type="presOf" srcId="{7101AF6E-1192-4AD2-8E1B-600059331514}" destId="{FF4DB090-6778-4FE4-AAB9-47F2FF28A531}" srcOrd="0" destOrd="0" presId="urn:microsoft.com/office/officeart/2005/8/layout/pList1"/>
    <dgm:cxn modelId="{29DB2883-4D7A-46B5-A18A-313A56744E17}" srcId="{A5933E2B-B5B8-4B41-8A0C-BCD2D772AF25}" destId="{0AFAAEE0-D700-4AA7-98BC-B1F7C4702839}" srcOrd="4" destOrd="0" parTransId="{E48F5B8C-3AAD-4F8A-9179-12112804331C}" sibTransId="{8A23A2B2-ECF5-4F48-8DA7-FE1BDB11F767}"/>
    <dgm:cxn modelId="{2C554283-131D-4B58-A874-2C9B462768FC}" type="presOf" srcId="{271409B3-6C6A-4396-93EE-567547B3A83D}" destId="{CCE313B8-4D48-4E7F-93A0-28C31F35A496}" srcOrd="0" destOrd="0" presId="urn:microsoft.com/office/officeart/2005/8/layout/pList1"/>
    <dgm:cxn modelId="{3EADAF8F-5A57-4AE2-9412-6C72D003029F}" srcId="{A5933E2B-B5B8-4B41-8A0C-BCD2D772AF25}" destId="{9F43E9E8-B59E-4A5D-A26C-1006CA874CD1}" srcOrd="0" destOrd="0" parTransId="{5B98A71B-C7EB-4CE3-9AE3-849C3A4764CF}" sibTransId="{95A6FF3E-D51F-4521-96C7-B23E477D0E8D}"/>
    <dgm:cxn modelId="{15740F9C-AD70-476B-90E6-568910E32D55}" type="presOf" srcId="{A5933E2B-B5B8-4B41-8A0C-BCD2D772AF25}" destId="{16AF107B-DA6E-4E77-9648-BD891B798E0E}" srcOrd="0" destOrd="0" presId="urn:microsoft.com/office/officeart/2005/8/layout/pList1"/>
    <dgm:cxn modelId="{45B681A2-F98D-406E-B1B1-9CEC73F35D93}" srcId="{A5933E2B-B5B8-4B41-8A0C-BCD2D772AF25}" destId="{271409B3-6C6A-4396-93EE-567547B3A83D}" srcOrd="5" destOrd="0" parTransId="{4A290F22-DF88-4071-B8CB-036A1D14D5CC}" sibTransId="{F6166243-F279-4A3E-BFE6-2DBE50EC2E4B}"/>
    <dgm:cxn modelId="{86ED9FAE-A75A-4C6D-94CC-74CDC1C8CF30}" type="presOf" srcId="{8A23A2B2-ECF5-4F48-8DA7-FE1BDB11F767}" destId="{C5132056-9B02-4FF2-AE3E-924978F1985F}" srcOrd="0" destOrd="0" presId="urn:microsoft.com/office/officeart/2005/8/layout/pList1"/>
    <dgm:cxn modelId="{AA2572DB-EF0A-43A2-B87A-65E1D0E1A9BA}" type="presOf" srcId="{7EAB2651-ABA4-4902-ACEA-0A6D850C379E}" destId="{35D2FBA3-5CCD-418A-A217-81FE7A40A9B5}" srcOrd="0" destOrd="0" presId="urn:microsoft.com/office/officeart/2005/8/layout/pList1"/>
    <dgm:cxn modelId="{37A631E3-69AB-4C48-B704-FDCBD8E2F919}" type="presOf" srcId="{BEE78080-C6EE-494D-B7A2-5268EF9B3FC9}" destId="{23C6F54A-3E2A-4638-B367-37B0ABD4EFAE}" srcOrd="0" destOrd="0" presId="urn:microsoft.com/office/officeart/2005/8/layout/pList1"/>
    <dgm:cxn modelId="{260BFAEC-0DC8-4101-89DE-6D5FF95D499B}" srcId="{A5933E2B-B5B8-4B41-8A0C-BCD2D772AF25}" destId="{4A9F5B13-8A11-4CCB-A1DE-7B77306623F7}" srcOrd="2" destOrd="0" parTransId="{305D75C4-D84D-4623-B842-586363D67B4E}" sibTransId="{9C8711CE-FAA3-4522-8424-011B094F4D0F}"/>
    <dgm:cxn modelId="{715CE0F6-4693-457D-B36A-09F339EDB74E}" srcId="{A5933E2B-B5B8-4B41-8A0C-BCD2D772AF25}" destId="{7101AF6E-1192-4AD2-8E1B-600059331514}" srcOrd="3" destOrd="0" parTransId="{3D32A96D-4077-4C6C-BC2C-D0F4D3413CC0}" sibTransId="{BEE78080-C6EE-494D-B7A2-5268EF9B3FC9}"/>
    <dgm:cxn modelId="{65B18D9A-A915-424A-AFCD-A85968C82D11}" type="presParOf" srcId="{16AF107B-DA6E-4E77-9648-BD891B798E0E}" destId="{C92DEB3F-9158-486A-A894-8691FAB6C020}" srcOrd="0" destOrd="0" presId="urn:microsoft.com/office/officeart/2005/8/layout/pList1"/>
    <dgm:cxn modelId="{3B42E8E4-135C-4DA3-9A4C-EF10BA63CC82}" type="presParOf" srcId="{C92DEB3F-9158-486A-A894-8691FAB6C020}" destId="{BB4DAD38-24B9-4AE8-8007-F557035E7CF5}" srcOrd="0" destOrd="0" presId="urn:microsoft.com/office/officeart/2005/8/layout/pList1"/>
    <dgm:cxn modelId="{9550019D-E17E-458F-8A46-3261D7F07A48}" type="presParOf" srcId="{C92DEB3F-9158-486A-A894-8691FAB6C020}" destId="{72675302-0289-4C83-AB75-FF407CBBBCFC}" srcOrd="1" destOrd="0" presId="urn:microsoft.com/office/officeart/2005/8/layout/pList1"/>
    <dgm:cxn modelId="{0B11720E-2C85-46C5-A8EA-FA31FAA0B11F}" type="presParOf" srcId="{16AF107B-DA6E-4E77-9648-BD891B798E0E}" destId="{E02104AD-58A2-4D24-82FE-5E648D86A91C}" srcOrd="1" destOrd="0" presId="urn:microsoft.com/office/officeart/2005/8/layout/pList1"/>
    <dgm:cxn modelId="{45783BC2-DB5E-4878-AFF6-1A5B67F91AAD}" type="presParOf" srcId="{16AF107B-DA6E-4E77-9648-BD891B798E0E}" destId="{37030754-0460-4141-90C7-E7CE03ED3D11}" srcOrd="2" destOrd="0" presId="urn:microsoft.com/office/officeart/2005/8/layout/pList1"/>
    <dgm:cxn modelId="{727DB6B0-FD88-4D3C-9032-D968E16F59D3}" type="presParOf" srcId="{37030754-0460-4141-90C7-E7CE03ED3D11}" destId="{60632A39-DC5E-4F8F-B0ED-767EF5015BAF}" srcOrd="0" destOrd="0" presId="urn:microsoft.com/office/officeart/2005/8/layout/pList1"/>
    <dgm:cxn modelId="{F7BE672D-C73D-48D6-B3A5-1C5A32A79534}" type="presParOf" srcId="{37030754-0460-4141-90C7-E7CE03ED3D11}" destId="{1E923CCE-85CA-4BB4-A852-B4FE4BB5F143}" srcOrd="1" destOrd="0" presId="urn:microsoft.com/office/officeart/2005/8/layout/pList1"/>
    <dgm:cxn modelId="{C6C7424D-A84D-43DF-9C40-563264F77C77}" type="presParOf" srcId="{16AF107B-DA6E-4E77-9648-BD891B798E0E}" destId="{35D2FBA3-5CCD-418A-A217-81FE7A40A9B5}" srcOrd="3" destOrd="0" presId="urn:microsoft.com/office/officeart/2005/8/layout/pList1"/>
    <dgm:cxn modelId="{5B98146F-D806-4195-A150-993289EB2F65}" type="presParOf" srcId="{16AF107B-DA6E-4E77-9648-BD891B798E0E}" destId="{695B4776-CFB7-4B19-AEFA-5DE8173886A7}" srcOrd="4" destOrd="0" presId="urn:microsoft.com/office/officeart/2005/8/layout/pList1"/>
    <dgm:cxn modelId="{D8970E09-1BE2-4175-9CCC-759E355E4BBB}" type="presParOf" srcId="{695B4776-CFB7-4B19-AEFA-5DE8173886A7}" destId="{24FA60DF-A7A6-4BEB-B4C6-4FC041061DB1}" srcOrd="0" destOrd="0" presId="urn:microsoft.com/office/officeart/2005/8/layout/pList1"/>
    <dgm:cxn modelId="{39A4B053-B111-498A-AB99-9BE7255D04E0}" type="presParOf" srcId="{695B4776-CFB7-4B19-AEFA-5DE8173886A7}" destId="{9D6B5FF6-D40C-4088-BA97-A2AD4779A9A3}" srcOrd="1" destOrd="0" presId="urn:microsoft.com/office/officeart/2005/8/layout/pList1"/>
    <dgm:cxn modelId="{03BA474C-9DBD-4AB8-9DE8-9D8F067B9DD2}" type="presParOf" srcId="{16AF107B-DA6E-4E77-9648-BD891B798E0E}" destId="{A64477C6-3A6F-44BF-A4E2-648F27AB7D05}" srcOrd="5" destOrd="0" presId="urn:microsoft.com/office/officeart/2005/8/layout/pList1"/>
    <dgm:cxn modelId="{37B2387B-6454-4D04-8AC9-BF2781042CEE}" type="presParOf" srcId="{16AF107B-DA6E-4E77-9648-BD891B798E0E}" destId="{ADF52C13-99E8-428A-8F40-5A8AC855C6A9}" srcOrd="6" destOrd="0" presId="urn:microsoft.com/office/officeart/2005/8/layout/pList1"/>
    <dgm:cxn modelId="{12376574-2A0B-4110-8F96-089595AC8A6D}" type="presParOf" srcId="{ADF52C13-99E8-428A-8F40-5A8AC855C6A9}" destId="{F11FC59C-C28D-48C9-9359-13F8DB636112}" srcOrd="0" destOrd="0" presId="urn:microsoft.com/office/officeart/2005/8/layout/pList1"/>
    <dgm:cxn modelId="{8A238930-6A96-45C0-AAD9-67A83DBF7920}" type="presParOf" srcId="{ADF52C13-99E8-428A-8F40-5A8AC855C6A9}" destId="{FF4DB090-6778-4FE4-AAB9-47F2FF28A531}" srcOrd="1" destOrd="0" presId="urn:microsoft.com/office/officeart/2005/8/layout/pList1"/>
    <dgm:cxn modelId="{DD38E708-47FA-4534-92CB-9A0E142F955F}" type="presParOf" srcId="{16AF107B-DA6E-4E77-9648-BD891B798E0E}" destId="{23C6F54A-3E2A-4638-B367-37B0ABD4EFAE}" srcOrd="7" destOrd="0" presId="urn:microsoft.com/office/officeart/2005/8/layout/pList1"/>
    <dgm:cxn modelId="{7E156942-EF4E-4FFD-9DEA-0B9651E68F5B}" type="presParOf" srcId="{16AF107B-DA6E-4E77-9648-BD891B798E0E}" destId="{F70728EE-D83C-4C30-BA94-06949B9233D5}" srcOrd="8" destOrd="0" presId="urn:microsoft.com/office/officeart/2005/8/layout/pList1"/>
    <dgm:cxn modelId="{3EDFB6A0-048E-4661-9ACB-BA53D111278B}" type="presParOf" srcId="{F70728EE-D83C-4C30-BA94-06949B9233D5}" destId="{C9B09AFA-9145-4354-87E3-2662E4C807BC}" srcOrd="0" destOrd="0" presId="urn:microsoft.com/office/officeart/2005/8/layout/pList1"/>
    <dgm:cxn modelId="{A81A2572-4791-4702-B969-D151112A128F}" type="presParOf" srcId="{F70728EE-D83C-4C30-BA94-06949B9233D5}" destId="{62B69056-1D6D-45B9-916B-2893801E8B35}" srcOrd="1" destOrd="0" presId="urn:microsoft.com/office/officeart/2005/8/layout/pList1"/>
    <dgm:cxn modelId="{4C7186FE-4F28-4D67-876A-289F82FFCCD0}" type="presParOf" srcId="{16AF107B-DA6E-4E77-9648-BD891B798E0E}" destId="{C5132056-9B02-4FF2-AE3E-924978F1985F}" srcOrd="9" destOrd="0" presId="urn:microsoft.com/office/officeart/2005/8/layout/pList1"/>
    <dgm:cxn modelId="{D19A684A-471E-4378-974E-111294FD43E1}" type="presParOf" srcId="{16AF107B-DA6E-4E77-9648-BD891B798E0E}" destId="{14A96709-05CF-461F-B3F4-AC6824A1C47C}" srcOrd="10" destOrd="0" presId="urn:microsoft.com/office/officeart/2005/8/layout/pList1"/>
    <dgm:cxn modelId="{27EAECFF-D715-4AFA-BCCC-F3ED2C0561C8}" type="presParOf" srcId="{14A96709-05CF-461F-B3F4-AC6824A1C47C}" destId="{6E6FAC8A-1004-49A9-85BF-D89EB2053E02}" srcOrd="0" destOrd="0" presId="urn:microsoft.com/office/officeart/2005/8/layout/pList1"/>
    <dgm:cxn modelId="{05EC864E-425D-43B0-A105-736F9B0ABBB8}" type="presParOf" srcId="{14A96709-05CF-461F-B3F4-AC6824A1C47C}" destId="{CCE313B8-4D48-4E7F-93A0-28C31F35A49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DAD38-24B9-4AE8-8007-F557035E7CF5}">
      <dsp:nvSpPr>
        <dsp:cNvPr id="0" name=""/>
        <dsp:cNvSpPr/>
      </dsp:nvSpPr>
      <dsp:spPr>
        <a:xfrm>
          <a:off x="1044729" y="2133"/>
          <a:ext cx="2559225" cy="145204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75302-0289-4C83-AB75-FF407CBBBCFC}">
      <dsp:nvSpPr>
        <dsp:cNvPr id="0" name=""/>
        <dsp:cNvSpPr/>
      </dsp:nvSpPr>
      <dsp:spPr>
        <a:xfrm>
          <a:off x="777608" y="1372864"/>
          <a:ext cx="3113784" cy="78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Pompy</a:t>
          </a:r>
          <a:endParaRPr lang="pl-PL" sz="1200" b="1" kern="1200" dirty="0">
            <a:solidFill>
              <a:srgbClr val="016DB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pomp i systemów pompowych.</a:t>
          </a:r>
        </a:p>
      </dsp:txBody>
      <dsp:txXfrm>
        <a:off x="777608" y="1372864"/>
        <a:ext cx="3113784" cy="781870"/>
      </dsp:txXfrm>
    </dsp:sp>
    <dsp:sp modelId="{60632A39-DC5E-4F8F-B0ED-767EF5015BAF}">
      <dsp:nvSpPr>
        <dsp:cNvPr id="0" name=""/>
        <dsp:cNvSpPr/>
      </dsp:nvSpPr>
      <dsp:spPr>
        <a:xfrm>
          <a:off x="4379507" y="2133"/>
          <a:ext cx="2559225" cy="145204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132000" b="-1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23CCE-85CA-4BB4-A852-B4FE4BB5F143}">
      <dsp:nvSpPr>
        <dsp:cNvPr id="0" name=""/>
        <dsp:cNvSpPr/>
      </dsp:nvSpPr>
      <dsp:spPr>
        <a:xfrm>
          <a:off x="4102227" y="1372864"/>
          <a:ext cx="3113784" cy="78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Armatura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armatury przemysłowej i układów kontrolno-pomiarowych.</a:t>
          </a:r>
        </a:p>
      </dsp:txBody>
      <dsp:txXfrm>
        <a:off x="4102227" y="1372864"/>
        <a:ext cx="3113784" cy="781870"/>
      </dsp:txXfrm>
    </dsp:sp>
    <dsp:sp modelId="{24FA60DF-A7A6-4BEB-B4C6-4FC041061DB1}">
      <dsp:nvSpPr>
        <dsp:cNvPr id="0" name=""/>
        <dsp:cNvSpPr/>
      </dsp:nvSpPr>
      <dsp:spPr>
        <a:xfrm>
          <a:off x="7704127" y="2133"/>
          <a:ext cx="2559225" cy="1452045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B5FF6-D40C-4088-BA97-A2AD4779A9A3}">
      <dsp:nvSpPr>
        <dsp:cNvPr id="0" name=""/>
        <dsp:cNvSpPr/>
      </dsp:nvSpPr>
      <dsp:spPr>
        <a:xfrm>
          <a:off x="7426847" y="1372864"/>
          <a:ext cx="3113784" cy="78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Napędy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napędów ręcznych, elektrycznych i pneumatycznych do układów armatury przemysłowej</a:t>
          </a:r>
        </a:p>
      </dsp:txBody>
      <dsp:txXfrm>
        <a:off x="7426847" y="1372864"/>
        <a:ext cx="3113784" cy="781870"/>
      </dsp:txXfrm>
    </dsp:sp>
    <dsp:sp modelId="{F11FC59C-C28D-48C9-9359-13F8DB636112}">
      <dsp:nvSpPr>
        <dsp:cNvPr id="0" name=""/>
        <dsp:cNvSpPr/>
      </dsp:nvSpPr>
      <dsp:spPr>
        <a:xfrm>
          <a:off x="1054887" y="2446796"/>
          <a:ext cx="2559225" cy="1452045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DB090-6778-4FE4-AAB9-47F2FF28A531}">
      <dsp:nvSpPr>
        <dsp:cNvPr id="0" name=""/>
        <dsp:cNvSpPr/>
      </dsp:nvSpPr>
      <dsp:spPr>
        <a:xfrm>
          <a:off x="777608" y="3817528"/>
          <a:ext cx="3113784" cy="78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Automatyka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Dobór i dostawa urządzeń automatyki przemysłowej, sterowania i wizualizacji.</a:t>
          </a:r>
        </a:p>
      </dsp:txBody>
      <dsp:txXfrm>
        <a:off x="777608" y="3817528"/>
        <a:ext cx="3113784" cy="781870"/>
      </dsp:txXfrm>
    </dsp:sp>
    <dsp:sp modelId="{C9B09AFA-9145-4354-87E3-2662E4C807BC}">
      <dsp:nvSpPr>
        <dsp:cNvPr id="0" name=""/>
        <dsp:cNvSpPr/>
      </dsp:nvSpPr>
      <dsp:spPr>
        <a:xfrm>
          <a:off x="4379507" y="2446796"/>
          <a:ext cx="2559225" cy="1452045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69056-1D6D-45B9-916B-2893801E8B35}">
      <dsp:nvSpPr>
        <dsp:cNvPr id="0" name=""/>
        <dsp:cNvSpPr/>
      </dsp:nvSpPr>
      <dsp:spPr>
        <a:xfrm>
          <a:off x="4102227" y="3817528"/>
          <a:ext cx="3113784" cy="78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Serwis</a:t>
          </a:r>
          <a:r>
            <a:rPr lang="pl-PL" sz="12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Wsparcie wykonawcze i serwisowe</a:t>
          </a:r>
        </a:p>
      </dsp:txBody>
      <dsp:txXfrm>
        <a:off x="4102227" y="3817528"/>
        <a:ext cx="3113784" cy="781870"/>
      </dsp:txXfrm>
    </dsp:sp>
    <dsp:sp modelId="{6E6FAC8A-1004-49A9-85BF-D89EB2053E02}">
      <dsp:nvSpPr>
        <dsp:cNvPr id="0" name=""/>
        <dsp:cNvSpPr/>
      </dsp:nvSpPr>
      <dsp:spPr>
        <a:xfrm>
          <a:off x="7704127" y="2446796"/>
          <a:ext cx="2559225" cy="1452045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313B8-4D48-4E7F-93A0-28C31F35A496}">
      <dsp:nvSpPr>
        <dsp:cNvPr id="0" name=""/>
        <dsp:cNvSpPr/>
      </dsp:nvSpPr>
      <dsp:spPr>
        <a:xfrm>
          <a:off x="7426847" y="3817528"/>
          <a:ext cx="3113784" cy="781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Doradztwo techniczne </a:t>
          </a:r>
          <a:r>
            <a:rPr lang="pl-PL" sz="1200" kern="1200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rPr>
            <a:t>Wsparcie techniczne w zakresie doboru urządzeń przepływowych.</a:t>
          </a:r>
        </a:p>
      </dsp:txBody>
      <dsp:txXfrm>
        <a:off x="7426847" y="3817528"/>
        <a:ext cx="3113784" cy="781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86630-85ED-4B67-912F-124B95D99F01}" type="datetimeFigureOut">
              <a:rPr lang="pl-PL" smtClean="0"/>
              <a:t>2024-10-03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5EE3B-0D66-4E49-B827-B519BA0488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00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EE3B-0D66-4E49-B827-B519BA0488F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85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EE3B-0D66-4E49-B827-B519BA0488F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234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5EE3B-0D66-4E49-B827-B519BA0488F2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28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EBD74D-F65A-47AD-914C-BE7A0C7747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09228"/>
            <a:ext cx="9144000" cy="111320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Prezentacja firmowa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BE96EC9-39DA-439E-8CF2-EC903427E9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DCB55B4-006B-4AAB-AFAD-20D4F444520C}"/>
              </a:ext>
            </a:extLst>
          </p:cNvPr>
          <p:cNvSpPr/>
          <p:nvPr userDrawn="1"/>
        </p:nvSpPr>
        <p:spPr>
          <a:xfrm>
            <a:off x="0" y="-17129"/>
            <a:ext cx="12192000" cy="6892257"/>
          </a:xfrm>
          <a:prstGeom prst="rect">
            <a:avLst/>
          </a:prstGeom>
          <a:gradFill flip="none" rotWithShape="1">
            <a:gsLst>
              <a:gs pos="0">
                <a:srgbClr val="006CB7">
                  <a:shade val="30000"/>
                  <a:satMod val="115000"/>
                </a:srgbClr>
              </a:gs>
              <a:gs pos="51000">
                <a:srgbClr val="006CB7">
                  <a:shade val="67500"/>
                  <a:satMod val="115000"/>
                </a:srgbClr>
              </a:gs>
              <a:gs pos="100000">
                <a:srgbClr val="006CB7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/>
              <a:t>Pre</a:t>
            </a:r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7ACD12C-CBDA-480E-A62E-77530CB782AC}"/>
              </a:ext>
            </a:extLst>
          </p:cNvPr>
          <p:cNvSpPr/>
          <p:nvPr userDrawn="1"/>
        </p:nvSpPr>
        <p:spPr>
          <a:xfrm>
            <a:off x="-2" y="-1"/>
            <a:ext cx="12192000" cy="5289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C2F8C2-49C3-427D-ACC4-AAC26CE59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2"/>
          <a:stretch/>
        </p:blipFill>
        <p:spPr>
          <a:xfrm>
            <a:off x="511992" y="2256329"/>
            <a:ext cx="2736371" cy="3865069"/>
          </a:xfrm>
          <a:prstGeom prst="rect">
            <a:avLst/>
          </a:prstGeom>
          <a:effectLst>
            <a:reflection blurRad="12700" stA="26000" endPos="31000" dist="50800" dir="5400000" sy="-100000" algn="bl" rotWithShape="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C132ADC-2321-44B6-A141-56CFCB58C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6"/>
          <a:stretch/>
        </p:blipFill>
        <p:spPr>
          <a:xfrm>
            <a:off x="3660435" y="2385202"/>
            <a:ext cx="2612643" cy="3596150"/>
          </a:xfrm>
          <a:prstGeom prst="rect">
            <a:avLst/>
          </a:prstGeom>
          <a:effectLst>
            <a:reflection blurRad="12700" stA="26000" endPos="31000" dist="50800" dir="5400000" sy="-100000" algn="bl" rotWithShape="0"/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B20CC6F-D778-43ED-A890-E2A343E58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9" y="476249"/>
            <a:ext cx="10788004" cy="1210439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86513C1-4264-4504-9BA9-E05422796A4A}"/>
              </a:ext>
            </a:extLst>
          </p:cNvPr>
          <p:cNvSpPr txBox="1"/>
          <p:nvPr userDrawn="1"/>
        </p:nvSpPr>
        <p:spPr>
          <a:xfrm>
            <a:off x="3362329" y="797093"/>
            <a:ext cx="8217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600" b="1" dirty="0">
                <a:solidFill>
                  <a:srgbClr val="006F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Prezentacja firmy</a:t>
            </a:r>
          </a:p>
        </p:txBody>
      </p:sp>
      <p:pic>
        <p:nvPicPr>
          <p:cNvPr id="5" name="Picture 4" descr="Web page 012.tif">
            <a:extLst>
              <a:ext uri="{FF2B5EF4-FFF2-40B4-BE49-F238E27FC236}">
                <a16:creationId xmlns:a16="http://schemas.microsoft.com/office/drawing/2014/main" id="{24DEC835-4F92-C910-6791-BC4993E5C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t="40790" r="10905" b="12745"/>
          <a:stretch/>
        </p:blipFill>
        <p:spPr bwMode="auto">
          <a:xfrm>
            <a:off x="5339331" y="3379521"/>
            <a:ext cx="3121479" cy="249598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eggerpumps.com/uploads/pics/rohrbogen_pumpen_rpp_rpg_01.jpg">
            <a:extLst>
              <a:ext uri="{FF2B5EF4-FFF2-40B4-BE49-F238E27FC236}">
                <a16:creationId xmlns:a16="http://schemas.microsoft.com/office/drawing/2014/main" id="{9307D2A0-D234-6338-99D1-97F2EC90A6F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62" b="90852" l="1210" r="94556">
                        <a14:foregroundMark x1="40927" y1="19874" x2="72379" y2="15457"/>
                        <a14:foregroundMark x1="72379" y1="15457" x2="72379" y2="15457"/>
                        <a14:foregroundMark x1="72782" y1="16404" x2="79032" y2="24921"/>
                        <a14:foregroundMark x1="78226" y1="23975" x2="84677" y2="39117"/>
                        <a14:foregroundMark x1="84677" y1="39117" x2="84677" y2="39117"/>
                        <a14:foregroundMark x1="84677" y1="39117" x2="84476" y2="80442"/>
                        <a14:foregroundMark x1="84476" y1="80442" x2="62097" y2="73502"/>
                        <a14:foregroundMark x1="62097" y1="73502" x2="62097" y2="73502"/>
                        <a14:foregroundMark x1="84476" y1="55205" x2="84476" y2="55205"/>
                        <a14:foregroundMark x1="84476" y1="54259" x2="88710" y2="52681"/>
                        <a14:foregroundMark x1="88710" y1="52681" x2="88710" y2="52681"/>
                        <a14:foregroundMark x1="88911" y1="52681" x2="89919" y2="62145"/>
                        <a14:foregroundMark x1="89315" y1="68454" x2="89315" y2="68454"/>
                        <a14:foregroundMark x1="87500" y1="73186" x2="87500" y2="73186"/>
                        <a14:foregroundMark x1="87500" y1="73186" x2="87500" y2="73186"/>
                        <a14:foregroundMark x1="87500" y1="73186" x2="84879" y2="80126"/>
                        <a14:foregroundMark x1="84879" y1="80126" x2="84879" y2="80126"/>
                        <a14:foregroundMark x1="61895" y1="74132" x2="5040" y2="39117"/>
                        <a14:foregroundMark x1="4032" y1="39117" x2="3427" y2="37855"/>
                        <a14:foregroundMark x1="3427" y1="36278" x2="3427" y2="36278"/>
                        <a14:foregroundMark x1="3427" y1="35016" x2="3427" y2="35016"/>
                        <a14:foregroundMark x1="3831" y1="33438" x2="3831" y2="33438"/>
                        <a14:foregroundMark x1="5444" y1="34385" x2="5444" y2="34385"/>
                        <a14:foregroundMark x1="12903" y1="23028" x2="12903" y2="23028"/>
                        <a14:foregroundMark x1="26210" y1="25868" x2="26210" y2="25868"/>
                        <a14:foregroundMark x1="41129" y1="20189" x2="41129" y2="20189"/>
                        <a14:foregroundMark x1="41129" y1="20189" x2="41129" y2="20189"/>
                        <a14:foregroundMark x1="41129" y1="20189" x2="41129" y2="20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7142"/>
          <a:stretch/>
        </p:blipFill>
        <p:spPr bwMode="auto">
          <a:xfrm>
            <a:off x="8279384" y="3494477"/>
            <a:ext cx="4118650" cy="2443954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86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A4B4D7-2C4E-4744-B4F1-840C5A31F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3329" y="706470"/>
            <a:ext cx="7855899" cy="5445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6FB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l-PL" dirty="0"/>
              <a:t>Tu wpisz tytuł slajdu</a:t>
            </a:r>
          </a:p>
        </p:txBody>
      </p:sp>
    </p:spTree>
    <p:extLst>
      <p:ext uri="{BB962C8B-B14F-4D97-AF65-F5344CB8AC3E}">
        <p14:creationId xmlns:p14="http://schemas.microsoft.com/office/powerpoint/2010/main" val="3617385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40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A4B4D7-2C4E-4744-B4F1-840C5A31F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3329" y="706470"/>
            <a:ext cx="7855899" cy="54451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6FB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l-PL" dirty="0"/>
              <a:t>Tu wpisz tytuł slajdu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47C583-99DC-4C2C-94B7-11CB8D015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" y="1659056"/>
            <a:ext cx="6557065" cy="4383604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63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9CB44E09-11A7-4BDA-8664-9E8CB97894BD}"/>
              </a:ext>
            </a:extLst>
          </p:cNvPr>
          <p:cNvSpPr/>
          <p:nvPr userDrawn="1"/>
        </p:nvSpPr>
        <p:spPr>
          <a:xfrm>
            <a:off x="0" y="0"/>
            <a:ext cx="110845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B7F627-3E15-405E-9BCB-BFF7AC701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480" y="2874645"/>
            <a:ext cx="10170160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l-PL" dirty="0"/>
              <a:t>Dziękuję za uwagę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A4404D0-A0A9-4271-99CA-5917B6B53C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199028"/>
            <a:ext cx="10373360" cy="11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5D15E7-DB64-44C5-9C72-3662CB1FC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2402" y="6191192"/>
            <a:ext cx="462280" cy="347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pl-PL"/>
              <a:t>1</a:t>
            </a:r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47629BD-4E79-4177-B614-DB63625A8B9D}"/>
              </a:ext>
            </a:extLst>
          </p:cNvPr>
          <p:cNvSpPr/>
          <p:nvPr userDrawn="1"/>
        </p:nvSpPr>
        <p:spPr>
          <a:xfrm>
            <a:off x="11113478" y="0"/>
            <a:ext cx="1078522" cy="6858000"/>
          </a:xfrm>
          <a:prstGeom prst="rect">
            <a:avLst/>
          </a:prstGeom>
          <a:solidFill>
            <a:srgbClr val="016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ymbol zastępczy numeru slajdu 5">
            <a:extLst>
              <a:ext uri="{FF2B5EF4-FFF2-40B4-BE49-F238E27FC236}">
                <a16:creationId xmlns:a16="http://schemas.microsoft.com/office/drawing/2014/main" id="{1FAF41C9-2F63-4383-B86C-6B33DFACD6A4}"/>
              </a:ext>
            </a:extLst>
          </p:cNvPr>
          <p:cNvSpPr txBox="1">
            <a:spLocks/>
          </p:cNvSpPr>
          <p:nvPr userDrawn="1"/>
        </p:nvSpPr>
        <p:spPr>
          <a:xfrm>
            <a:off x="11113478" y="6249041"/>
            <a:ext cx="1078522" cy="587621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2019AA-6246-43F9-9352-C2C9D87E353D}" type="slidenum">
              <a:rPr lang="pl-PL" sz="2000" b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pl-PL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1737909B-3AFD-43AE-B72E-90717B291AE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0" y="348834"/>
            <a:ext cx="10023912" cy="112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6DB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6DB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6DB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6DB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6DB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2.png"/><Relationship Id="rId5" Type="http://schemas.openxmlformats.org/officeDocument/2006/relationships/image" Target="../media/image68.png"/><Relationship Id="rId10" Type="http://schemas.openxmlformats.org/officeDocument/2006/relationships/image" Target="../media/image17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9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mp"/><Relationship Id="rId13" Type="http://schemas.openxmlformats.org/officeDocument/2006/relationships/image" Target="../media/image90.tmp"/><Relationship Id="rId3" Type="http://schemas.openxmlformats.org/officeDocument/2006/relationships/image" Target="../media/image80.tmp"/><Relationship Id="rId7" Type="http://schemas.openxmlformats.org/officeDocument/2006/relationships/image" Target="../media/image84.tmp"/><Relationship Id="rId12" Type="http://schemas.openxmlformats.org/officeDocument/2006/relationships/image" Target="../media/image89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mp"/><Relationship Id="rId11" Type="http://schemas.openxmlformats.org/officeDocument/2006/relationships/image" Target="../media/image88.tmp"/><Relationship Id="rId5" Type="http://schemas.openxmlformats.org/officeDocument/2006/relationships/image" Target="../media/image82.tmp"/><Relationship Id="rId15" Type="http://schemas.openxmlformats.org/officeDocument/2006/relationships/image" Target="../media/image92.tmp"/><Relationship Id="rId10" Type="http://schemas.openxmlformats.org/officeDocument/2006/relationships/image" Target="../media/image87.tmp"/><Relationship Id="rId4" Type="http://schemas.openxmlformats.org/officeDocument/2006/relationships/image" Target="../media/image81.tmp"/><Relationship Id="rId9" Type="http://schemas.openxmlformats.org/officeDocument/2006/relationships/image" Target="../media/image86.tmp"/><Relationship Id="rId14" Type="http://schemas.openxmlformats.org/officeDocument/2006/relationships/image" Target="../media/image9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mp"/><Relationship Id="rId3" Type="http://schemas.openxmlformats.org/officeDocument/2006/relationships/image" Target="../media/image80.tmp"/><Relationship Id="rId7" Type="http://schemas.openxmlformats.org/officeDocument/2006/relationships/image" Target="../media/image86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mp"/><Relationship Id="rId11" Type="http://schemas.openxmlformats.org/officeDocument/2006/relationships/image" Target="../media/image95.png"/><Relationship Id="rId5" Type="http://schemas.openxmlformats.org/officeDocument/2006/relationships/image" Target="../media/image83.tmp"/><Relationship Id="rId10" Type="http://schemas.openxmlformats.org/officeDocument/2006/relationships/image" Target="../media/image85.tmp"/><Relationship Id="rId4" Type="http://schemas.openxmlformats.org/officeDocument/2006/relationships/image" Target="../media/image82.tmp"/><Relationship Id="rId9" Type="http://schemas.openxmlformats.org/officeDocument/2006/relationships/image" Target="../media/image88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mp"/><Relationship Id="rId3" Type="http://schemas.openxmlformats.org/officeDocument/2006/relationships/image" Target="../media/image80.tmp"/><Relationship Id="rId7" Type="http://schemas.openxmlformats.org/officeDocument/2006/relationships/image" Target="../media/image97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mp"/><Relationship Id="rId5" Type="http://schemas.openxmlformats.org/officeDocument/2006/relationships/image" Target="../media/image83.tmp"/><Relationship Id="rId10" Type="http://schemas.openxmlformats.org/officeDocument/2006/relationships/image" Target="../media/image100.tmp"/><Relationship Id="rId4" Type="http://schemas.openxmlformats.org/officeDocument/2006/relationships/image" Target="../media/image82.tmp"/><Relationship Id="rId9" Type="http://schemas.openxmlformats.org/officeDocument/2006/relationships/image" Target="../media/image99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7" Type="http://schemas.openxmlformats.org/officeDocument/2006/relationships/image" Target="../media/image105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tmp"/><Relationship Id="rId5" Type="http://schemas.openxmlformats.org/officeDocument/2006/relationships/image" Target="../media/image103.tmp"/><Relationship Id="rId4" Type="http://schemas.openxmlformats.org/officeDocument/2006/relationships/image" Target="../media/image102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tmp"/><Relationship Id="rId7" Type="http://schemas.openxmlformats.org/officeDocument/2006/relationships/image" Target="../media/image85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tmp"/><Relationship Id="rId5" Type="http://schemas.openxmlformats.org/officeDocument/2006/relationships/image" Target="../media/image87.tmp"/><Relationship Id="rId4" Type="http://schemas.openxmlformats.org/officeDocument/2006/relationships/image" Target="../media/image86.tm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74.png"/><Relationship Id="rId7" Type="http://schemas.openxmlformats.org/officeDocument/2006/relationships/image" Target="../media/image109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tmp"/><Relationship Id="rId5" Type="http://schemas.openxmlformats.org/officeDocument/2006/relationships/image" Target="../media/image90.tmp"/><Relationship Id="rId4" Type="http://schemas.openxmlformats.org/officeDocument/2006/relationships/image" Target="../media/image112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1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tmp"/><Relationship Id="rId5" Type="http://schemas.openxmlformats.org/officeDocument/2006/relationships/image" Target="../media/image11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22.tmp"/><Relationship Id="rId4" Type="http://schemas.openxmlformats.org/officeDocument/2006/relationships/image" Target="../media/image12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60D082B-2529-20D3-1448-209A9D31DC20}"/>
              </a:ext>
            </a:extLst>
          </p:cNvPr>
          <p:cNvSpPr txBox="1"/>
          <p:nvPr/>
        </p:nvSpPr>
        <p:spPr>
          <a:xfrm>
            <a:off x="6666271" y="1891404"/>
            <a:ext cx="4798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XI Konferencja Techniczna „Armatura przemysłowa” Brzyście 2024</a:t>
            </a:r>
          </a:p>
        </p:txBody>
      </p:sp>
    </p:spTree>
    <p:extLst>
      <p:ext uri="{BB962C8B-B14F-4D97-AF65-F5344CB8AC3E}">
        <p14:creationId xmlns:p14="http://schemas.microsoft.com/office/powerpoint/2010/main" val="170782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pic>
        <p:nvPicPr>
          <p:cNvPr id="3" name="Picture 14" descr="http://eggerpumps.com/uploads/pics/prozesspumpen_eo_eos_01.jpg">
            <a:extLst>
              <a:ext uri="{FF2B5EF4-FFF2-40B4-BE49-F238E27FC236}">
                <a16:creationId xmlns:a16="http://schemas.microsoft.com/office/drawing/2014/main" id="{83A63F3B-3CC2-5C2E-BD9A-C57AC2B0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99" y="1888291"/>
            <a:ext cx="4192640" cy="40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71C0CAD-14F7-E3B2-986F-6F53B68BD75F}"/>
              </a:ext>
            </a:extLst>
          </p:cNvPr>
          <p:cNvSpPr/>
          <p:nvPr/>
        </p:nvSpPr>
        <p:spPr>
          <a:xfrm>
            <a:off x="776341" y="2572105"/>
            <a:ext cx="5672806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pl-PL" sz="1600" b="1" cap="small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Cechy:</a:t>
            </a:r>
            <a:endParaRPr lang="pl-PL" sz="1600" dirty="0">
              <a:solidFill>
                <a:srgbClr val="016DB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Zdolność pompowania medium zawierającym frakcję gazową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Odpowiednie dla mediów trójfazowych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Możliwość przenoszenia ciał stałych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Uniwersalność i prostota konstrukcji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B9DD1A6-270C-9BBA-FCC5-3BB8CEFD3554}"/>
              </a:ext>
            </a:extLst>
          </p:cNvPr>
          <p:cNvSpPr txBox="1"/>
          <p:nvPr/>
        </p:nvSpPr>
        <p:spPr>
          <a:xfrm flipH="1">
            <a:off x="3794489" y="1618161"/>
            <a:ext cx="388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procesowe typ EO/EOS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42FCFFB-A6BE-6AA4-A448-395AD5D0ABB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</p:spTree>
    <p:extLst>
      <p:ext uri="{BB962C8B-B14F-4D97-AF65-F5344CB8AC3E}">
        <p14:creationId xmlns:p14="http://schemas.microsoft.com/office/powerpoint/2010/main" val="247926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82CDFEE3-F273-4682-BD38-07A4A1A8F3FF}"/>
              </a:ext>
            </a:extLst>
          </p:cNvPr>
          <p:cNvCxnSpPr>
            <a:cxnSpLocks/>
          </p:cNvCxnSpPr>
          <p:nvPr/>
        </p:nvCxnSpPr>
        <p:spPr>
          <a:xfrm>
            <a:off x="5511312" y="2341283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8" descr="EO-Hydr">
            <a:extLst>
              <a:ext uri="{FF2B5EF4-FFF2-40B4-BE49-F238E27FC236}">
                <a16:creationId xmlns:a16="http://schemas.microsoft.com/office/drawing/2014/main" id="{391E108B-A06E-6A62-CADD-1B93CCFA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74" y="1620312"/>
            <a:ext cx="1875953" cy="433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5">
            <a:extLst>
              <a:ext uri="{FF2B5EF4-FFF2-40B4-BE49-F238E27FC236}">
                <a16:creationId xmlns:a16="http://schemas.microsoft.com/office/drawing/2014/main" id="{98096C9A-1DF2-02C8-1FD5-D584B007A93C}"/>
              </a:ext>
            </a:extLst>
          </p:cNvPr>
          <p:cNvSpPr/>
          <p:nvPr/>
        </p:nvSpPr>
        <p:spPr>
          <a:xfrm>
            <a:off x="3653275" y="3595688"/>
            <a:ext cx="214312" cy="214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E681D147-A1C6-4F49-7244-4F0B9A32A331}"/>
              </a:ext>
            </a:extLst>
          </p:cNvPr>
          <p:cNvSpPr/>
          <p:nvPr/>
        </p:nvSpPr>
        <p:spPr>
          <a:xfrm>
            <a:off x="4277325" y="2717418"/>
            <a:ext cx="214312" cy="214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8DA5D01B-E4F0-F488-D41B-20EC47462FB0}"/>
              </a:ext>
            </a:extLst>
          </p:cNvPr>
          <p:cNvSpPr/>
          <p:nvPr/>
        </p:nvSpPr>
        <p:spPr>
          <a:xfrm>
            <a:off x="4197510" y="3322580"/>
            <a:ext cx="214312" cy="2143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B232C8AD-F8D3-458F-EF57-0C9FFCFD8945}"/>
              </a:ext>
            </a:extLst>
          </p:cNvPr>
          <p:cNvSpPr/>
          <p:nvPr/>
        </p:nvSpPr>
        <p:spPr>
          <a:xfrm>
            <a:off x="3653275" y="4238625"/>
            <a:ext cx="214312" cy="2143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008EEED4-5292-9917-62E0-6E8A94FDD7D9}"/>
              </a:ext>
            </a:extLst>
          </p:cNvPr>
          <p:cNvSpPr/>
          <p:nvPr/>
        </p:nvSpPr>
        <p:spPr>
          <a:xfrm>
            <a:off x="4195377" y="4656740"/>
            <a:ext cx="214313" cy="2143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CC8A7F3A-2A8A-2516-B233-93E831F3EEBC}"/>
              </a:ext>
            </a:extLst>
          </p:cNvPr>
          <p:cNvSpPr/>
          <p:nvPr/>
        </p:nvSpPr>
        <p:spPr>
          <a:xfrm>
            <a:off x="4277325" y="5158935"/>
            <a:ext cx="214312" cy="2143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A479942B-9D15-D90F-1430-0662F0780724}"/>
              </a:ext>
            </a:extLst>
          </p:cNvPr>
          <p:cNvSpPr/>
          <p:nvPr/>
        </p:nvSpPr>
        <p:spPr>
          <a:xfrm>
            <a:off x="3455875" y="3881438"/>
            <a:ext cx="214312" cy="2143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3" name="Cloud 13">
            <a:extLst>
              <a:ext uri="{FF2B5EF4-FFF2-40B4-BE49-F238E27FC236}">
                <a16:creationId xmlns:a16="http://schemas.microsoft.com/office/drawing/2014/main" id="{E248E284-0F8D-D4ED-B057-2953E2F7184B}"/>
              </a:ext>
            </a:extLst>
          </p:cNvPr>
          <p:cNvSpPr/>
          <p:nvPr/>
        </p:nvSpPr>
        <p:spPr>
          <a:xfrm>
            <a:off x="3327781" y="3593555"/>
            <a:ext cx="357187" cy="285750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Cloud 14">
            <a:extLst>
              <a:ext uri="{FF2B5EF4-FFF2-40B4-BE49-F238E27FC236}">
                <a16:creationId xmlns:a16="http://schemas.microsoft.com/office/drawing/2014/main" id="{1CEF3B51-2884-2AC0-23F1-048A3CF71D92}"/>
              </a:ext>
            </a:extLst>
          </p:cNvPr>
          <p:cNvSpPr/>
          <p:nvPr/>
        </p:nvSpPr>
        <p:spPr>
          <a:xfrm>
            <a:off x="3869720" y="3473833"/>
            <a:ext cx="357187" cy="285750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" name="Cloud 15">
            <a:extLst>
              <a:ext uri="{FF2B5EF4-FFF2-40B4-BE49-F238E27FC236}">
                <a16:creationId xmlns:a16="http://schemas.microsoft.com/office/drawing/2014/main" id="{7D434B2E-6A92-8BC0-6F94-DA4C2A0F5BA0}"/>
              </a:ext>
            </a:extLst>
          </p:cNvPr>
          <p:cNvSpPr/>
          <p:nvPr/>
        </p:nvSpPr>
        <p:spPr>
          <a:xfrm rot="17215668">
            <a:off x="4223981" y="4882357"/>
            <a:ext cx="357187" cy="285750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" name="Cloud 16">
            <a:extLst>
              <a:ext uri="{FF2B5EF4-FFF2-40B4-BE49-F238E27FC236}">
                <a16:creationId xmlns:a16="http://schemas.microsoft.com/office/drawing/2014/main" id="{09115285-A9BB-BE8F-082F-5AA70F5EBD2E}"/>
              </a:ext>
            </a:extLst>
          </p:cNvPr>
          <p:cNvSpPr/>
          <p:nvPr/>
        </p:nvSpPr>
        <p:spPr>
          <a:xfrm rot="17973651">
            <a:off x="4207312" y="3013678"/>
            <a:ext cx="357187" cy="331788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7" name="Cloud 17">
            <a:extLst>
              <a:ext uri="{FF2B5EF4-FFF2-40B4-BE49-F238E27FC236}">
                <a16:creationId xmlns:a16="http://schemas.microsoft.com/office/drawing/2014/main" id="{A8DC8991-2599-3A41-F18D-6949850CCDBF}"/>
              </a:ext>
            </a:extLst>
          </p:cNvPr>
          <p:cNvSpPr/>
          <p:nvPr/>
        </p:nvSpPr>
        <p:spPr>
          <a:xfrm>
            <a:off x="4010462" y="4381500"/>
            <a:ext cx="357188" cy="285750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" name="Cloud 18">
            <a:extLst>
              <a:ext uri="{FF2B5EF4-FFF2-40B4-BE49-F238E27FC236}">
                <a16:creationId xmlns:a16="http://schemas.microsoft.com/office/drawing/2014/main" id="{6C635CCC-F5DA-8B4E-373A-B965C2A3A40F}"/>
              </a:ext>
            </a:extLst>
          </p:cNvPr>
          <p:cNvSpPr/>
          <p:nvPr/>
        </p:nvSpPr>
        <p:spPr>
          <a:xfrm rot="13685182">
            <a:off x="3333337" y="4103280"/>
            <a:ext cx="357187" cy="285750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" name="Cloud 19">
            <a:extLst>
              <a:ext uri="{FF2B5EF4-FFF2-40B4-BE49-F238E27FC236}">
                <a16:creationId xmlns:a16="http://schemas.microsoft.com/office/drawing/2014/main" id="{7BEF18BD-56C3-9960-0823-E4935B999158}"/>
              </a:ext>
            </a:extLst>
          </p:cNvPr>
          <p:cNvSpPr/>
          <p:nvPr/>
        </p:nvSpPr>
        <p:spPr>
          <a:xfrm rot="17973651">
            <a:off x="4112721" y="2398002"/>
            <a:ext cx="357188" cy="331788"/>
          </a:xfrm>
          <a:prstGeom prst="clou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B9A2E8E-370D-FF8A-1903-EF167E2500E0}"/>
              </a:ext>
            </a:extLst>
          </p:cNvPr>
          <p:cNvSpPr txBox="1"/>
          <p:nvPr/>
        </p:nvSpPr>
        <p:spPr>
          <a:xfrm>
            <a:off x="587831" y="2202033"/>
            <a:ext cx="22346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Powiększony króciec ssący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Regulowany pierścień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Możliwość pompowania medium </a:t>
            </a:r>
            <a:b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zawartością gazu do 25%</a:t>
            </a:r>
          </a:p>
          <a:p>
            <a:endParaRPr lang="pl-PL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Picture 4" descr="3083-1B">
            <a:extLst>
              <a:ext uri="{FF2B5EF4-FFF2-40B4-BE49-F238E27FC236}">
                <a16:creationId xmlns:a16="http://schemas.microsoft.com/office/drawing/2014/main" id="{8C288C04-F8A0-AF80-01FE-B17E47473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1574"/>
          <a:stretch/>
        </p:blipFill>
        <p:spPr bwMode="auto">
          <a:xfrm>
            <a:off x="5742471" y="1595595"/>
            <a:ext cx="4951997" cy="323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pole tekstowe 37">
            <a:extLst>
              <a:ext uri="{FF2B5EF4-FFF2-40B4-BE49-F238E27FC236}">
                <a16:creationId xmlns:a16="http://schemas.microsoft.com/office/drawing/2014/main" id="{223593C4-67DE-0CCC-E372-C0BA944C0372}"/>
              </a:ext>
            </a:extLst>
          </p:cNvPr>
          <p:cNvSpPr txBox="1"/>
          <p:nvPr/>
        </p:nvSpPr>
        <p:spPr>
          <a:xfrm>
            <a:off x="5973631" y="5064355"/>
            <a:ext cx="472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cyrkulacyjne</a:t>
            </a:r>
          </a:p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Kwas siarkowy T=125</a:t>
            </a:r>
            <a:r>
              <a:rPr lang="pl-PL" sz="1200" baseline="30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pl-PL" sz="1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+ 15% frakcji gazowej</a:t>
            </a:r>
          </a:p>
          <a:p>
            <a:r>
              <a:rPr lang="pl-PL" sz="1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Materiał: cyrkon</a:t>
            </a: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AB420468-DC53-06A3-582C-435216216F1C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</p:spTree>
    <p:extLst>
      <p:ext uri="{BB962C8B-B14F-4D97-AF65-F5344CB8AC3E}">
        <p14:creationId xmlns:p14="http://schemas.microsoft.com/office/powerpoint/2010/main" val="424631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1296 L -0.00117 -0.39907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930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48 L 0.00885 -0.4287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9BAFB4E-35C3-B819-CE85-DC6FEC825A06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9" name="Inhaltsplatzhalter 3" descr="HT_HPT-freigestellt_small.jpg">
            <a:extLst>
              <a:ext uri="{FF2B5EF4-FFF2-40B4-BE49-F238E27FC236}">
                <a16:creationId xmlns:a16="http://schemas.microsoft.com/office/drawing/2014/main" id="{BA7AB1DB-C0FD-2742-4568-729577319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1916"/>
          <a:stretch>
            <a:fillRect/>
          </a:stretch>
        </p:blipFill>
        <p:spPr>
          <a:xfrm>
            <a:off x="6096000" y="1709506"/>
            <a:ext cx="4919359" cy="4310082"/>
          </a:xfrm>
          <a:prstGeom prst="rect">
            <a:avLst/>
          </a:prstGeom>
        </p:spPr>
      </p:pic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DF4D7467-6E5D-ECDA-E53F-2D3AE35CB68C}"/>
              </a:ext>
            </a:extLst>
          </p:cNvPr>
          <p:cNvSpPr txBox="1">
            <a:spLocks/>
          </p:cNvSpPr>
          <p:nvPr/>
        </p:nvSpPr>
        <p:spPr>
          <a:xfrm flipH="1">
            <a:off x="599089" y="2309407"/>
            <a:ext cx="5399834" cy="3715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Indywidualnie konfigurowane pompy procesowe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dla aplikacji wysokotemperaturowych i wysokociśnieniowych</a:t>
            </a:r>
            <a:b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GB" sz="16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Zakres pracy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13153" indent="-313153">
              <a:spcBef>
                <a:spcPts val="600"/>
              </a:spcBef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HT: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ciśnienie robocze do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45 bar</a:t>
            </a:r>
          </a:p>
          <a:p>
            <a:pPr marL="313153" indent="-313153">
              <a:spcBef>
                <a:spcPts val="600"/>
              </a:spcBef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HPT: 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ciśnienie wyjściowe do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bar</a:t>
            </a:r>
          </a:p>
          <a:p>
            <a:pPr marL="313153" indent="-313153">
              <a:spcBef>
                <a:spcPts val="600"/>
              </a:spcBef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Temperatura robocza do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330 °C</a:t>
            </a:r>
          </a:p>
          <a:p>
            <a:pPr marL="313153" indent="-313153">
              <a:spcBef>
                <a:spcPts val="600"/>
              </a:spcBef>
            </a:pP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Osiowe podparcie wg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API 610 OH2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A9AA91B-92AF-5F34-BEED-1CAB025C598E}"/>
              </a:ext>
            </a:extLst>
          </p:cNvPr>
          <p:cNvSpPr txBox="1"/>
          <p:nvPr/>
        </p:nvSpPr>
        <p:spPr>
          <a:xfrm flipH="1">
            <a:off x="3794489" y="1618161"/>
            <a:ext cx="388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reaktorowe typ HT/HPT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426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CD8108-1F76-F512-5BCB-9319CAF02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010" y="2120500"/>
            <a:ext cx="6746106" cy="355294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5EC1051-1FA8-61DD-60F8-538677C78296}"/>
              </a:ext>
            </a:extLst>
          </p:cNvPr>
          <p:cNvSpPr txBox="1"/>
          <p:nvPr/>
        </p:nvSpPr>
        <p:spPr>
          <a:xfrm flipH="1">
            <a:off x="779198" y="1641605"/>
            <a:ext cx="388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Szeroki zakres dostępnych systemów uszczelnień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1375D68-43B2-EA9F-58B5-79338C9F471C}"/>
              </a:ext>
            </a:extLst>
          </p:cNvPr>
          <p:cNvSpPr txBox="1"/>
          <p:nvPr/>
        </p:nvSpPr>
        <p:spPr>
          <a:xfrm>
            <a:off x="779198" y="4372260"/>
            <a:ext cx="353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System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Varioseal</a:t>
            </a:r>
            <a:r>
              <a:rPr lang="pl-PL" sz="1600" baseline="30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®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umożliwia dowolną konfigurację uszczelnień wału bez konieczności ingerencji w konstrukcję pompy.</a:t>
            </a:r>
          </a:p>
        </p:txBody>
      </p:sp>
    </p:spTree>
    <p:extLst>
      <p:ext uri="{BB962C8B-B14F-4D97-AF65-F5344CB8AC3E}">
        <p14:creationId xmlns:p14="http://schemas.microsoft.com/office/powerpoint/2010/main" val="378659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7CAF75BA-41C3-44FF-A0B2-A8B4CE394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39" y="1499588"/>
            <a:ext cx="77104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pl-PL" altLang="de-DE" sz="2000" b="1" dirty="0">
                <a:solidFill>
                  <a:schemeClr val="accent1">
                    <a:lumMod val="75000"/>
                  </a:schemeClr>
                </a:solidFill>
              </a:rPr>
              <a:t>Uszczelnienie hydrodynamiczne </a:t>
            </a:r>
            <a:r>
              <a:rPr lang="pl-PL" altLang="de-DE" sz="2000" b="1" dirty="0" err="1">
                <a:solidFill>
                  <a:schemeClr val="accent1">
                    <a:lumMod val="75000"/>
                  </a:schemeClr>
                </a:solidFill>
              </a:rPr>
              <a:t>Eurodyn</a:t>
            </a:r>
            <a:r>
              <a:rPr lang="fr-FR" altLang="de-DE" sz="2000" b="1" baseline="30000" dirty="0">
                <a:solidFill>
                  <a:schemeClr val="accent1">
                    <a:lumMod val="75000"/>
                  </a:schemeClr>
                </a:solidFill>
                <a:latin typeface="Segoe MDL2 Assets" panose="050A0102010101010101" pitchFamily="18" charset="0"/>
              </a:rPr>
              <a:t> ®</a:t>
            </a:r>
            <a:endParaRPr lang="fr-FR" altLang="de-DE" sz="2000" b="1" dirty="0">
              <a:solidFill>
                <a:schemeClr val="accent1">
                  <a:lumMod val="75000"/>
                </a:schemeClr>
              </a:solidFill>
              <a:latin typeface="Segoe MDL2 Assets" panose="050A0102010101010101" pitchFamily="18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72105A61-25F3-775C-744A-B2E2B7B2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89" y="1949873"/>
            <a:ext cx="3388315" cy="45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9C87FFF-42E1-EE82-7E53-8FDC6697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0AF5D0B-2283-95AB-80B5-7FC05CAE2B8F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AE50A40B-A624-9209-4BFC-CBFFABCFD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103" y="2116079"/>
            <a:ext cx="3490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1400" dirty="0">
                <a:latin typeface="+mj-lt"/>
              </a:rPr>
              <a:t>4 </a:t>
            </a:r>
            <a:r>
              <a:rPr lang="pl-PL" sz="1400" dirty="0">
                <a:latin typeface="+mj-lt"/>
              </a:rPr>
              <a:t>wirniki uszczelnienia </a:t>
            </a:r>
            <a:r>
              <a:rPr lang="en-GB" sz="1400" dirty="0">
                <a:latin typeface="+mj-lt"/>
              </a:rPr>
              <a:t>hydrodynamic</a:t>
            </a:r>
            <a:r>
              <a:rPr lang="pl-PL" sz="1400" dirty="0" err="1">
                <a:latin typeface="+mj-lt"/>
              </a:rPr>
              <a:t>znego</a:t>
            </a:r>
            <a:r>
              <a:rPr lang="pl-PL" sz="1400" dirty="0">
                <a:latin typeface="+mj-lt"/>
              </a:rPr>
              <a:t> bez części trących</a:t>
            </a:r>
            <a:endParaRPr lang="en-GB" sz="1400" dirty="0">
              <a:latin typeface="+mj-lt"/>
            </a:endParaRPr>
          </a:p>
        </p:txBody>
      </p:sp>
      <p:sp>
        <p:nvSpPr>
          <p:cNvPr id="10" name="Rounded Rectangular Callout 27">
            <a:extLst>
              <a:ext uri="{FF2B5EF4-FFF2-40B4-BE49-F238E27FC236}">
                <a16:creationId xmlns:a16="http://schemas.microsoft.com/office/drawing/2014/main" id="{2195E879-7906-4F51-821F-277072C39DC1}"/>
              </a:ext>
            </a:extLst>
          </p:cNvPr>
          <p:cNvSpPr/>
          <p:nvPr/>
        </p:nvSpPr>
        <p:spPr>
          <a:xfrm>
            <a:off x="7534576" y="5808630"/>
            <a:ext cx="2813073" cy="431800"/>
          </a:xfrm>
          <a:prstGeom prst="wedgeRoundRectCallout">
            <a:avLst>
              <a:gd name="adj1" fmla="val -36364"/>
              <a:gd name="adj2" fmla="val -324886"/>
              <a:gd name="adj3" fmla="val 1666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200" i="1" dirty="0">
                <a:solidFill>
                  <a:schemeClr val="accent1">
                    <a:lumMod val="50000"/>
                  </a:schemeClr>
                </a:solidFill>
              </a:rPr>
              <a:t>Uszczelnienie wargowe pracujące podczas postoju pompy</a:t>
            </a:r>
            <a:endParaRPr lang="en-GB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FE7BB21B-7EDA-B158-578A-F67FF72E6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072" y="6325435"/>
            <a:ext cx="34900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sz="1400" dirty="0">
                <a:latin typeface="+mj-lt"/>
              </a:rPr>
              <a:t>Możliwość pracy na sucho bez uszkodzenia</a:t>
            </a:r>
            <a:endParaRPr lang="en-GB" sz="1400" dirty="0">
              <a:latin typeface="+mj-lt"/>
            </a:endParaRPr>
          </a:p>
        </p:txBody>
      </p:sp>
      <p:pic>
        <p:nvPicPr>
          <p:cNvPr id="13" name="Picture 2050" descr="P1160776">
            <a:extLst>
              <a:ext uri="{FF2B5EF4-FFF2-40B4-BE49-F238E27FC236}">
                <a16:creationId xmlns:a16="http://schemas.microsoft.com/office/drawing/2014/main" id="{AD7EA931-DF30-0E3A-382F-D63AB09B1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73"/>
          <a:stretch/>
        </p:blipFill>
        <p:spPr bwMode="auto">
          <a:xfrm>
            <a:off x="885333" y="2301708"/>
            <a:ext cx="4312229" cy="350692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298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5EC1051-1FA8-61DD-60F8-538677C78296}"/>
              </a:ext>
            </a:extLst>
          </p:cNvPr>
          <p:cNvSpPr txBox="1"/>
          <p:nvPr/>
        </p:nvSpPr>
        <p:spPr>
          <a:xfrm flipH="1">
            <a:off x="779198" y="1641605"/>
            <a:ext cx="388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Szeroki zakres </a:t>
            </a:r>
          </a:p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możliwości </a:t>
            </a:r>
          </a:p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zabudowy</a:t>
            </a:r>
          </a:p>
          <a:p>
            <a:endParaRPr lang="pl-PL" dirty="0"/>
          </a:p>
        </p:txBody>
      </p:sp>
      <p:grpSp>
        <p:nvGrpSpPr>
          <p:cNvPr id="4" name="Groupe 10">
            <a:extLst>
              <a:ext uri="{FF2B5EF4-FFF2-40B4-BE49-F238E27FC236}">
                <a16:creationId xmlns:a16="http://schemas.microsoft.com/office/drawing/2014/main" id="{AD3E02A5-2E48-494E-DC0A-2DCFE937D57B}"/>
              </a:ext>
            </a:extLst>
          </p:cNvPr>
          <p:cNvGrpSpPr>
            <a:grpSpLocks/>
          </p:cNvGrpSpPr>
          <p:nvPr/>
        </p:nvGrpSpPr>
        <p:grpSpPr bwMode="auto">
          <a:xfrm>
            <a:off x="2932216" y="680178"/>
            <a:ext cx="7420473" cy="5266768"/>
            <a:chOff x="771478" y="273883"/>
            <a:chExt cx="7942311" cy="596625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12689FA-934D-A32C-FD92-B5A5B0AA5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57" t="30917" r="20322" b="1421"/>
            <a:stretch>
              <a:fillRect/>
            </a:stretch>
          </p:blipFill>
          <p:spPr bwMode="auto">
            <a:xfrm>
              <a:off x="2059192" y="2839273"/>
              <a:ext cx="742951" cy="132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EDE6A371-5E3D-808A-BF07-1A0546190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2" b="612"/>
            <a:stretch>
              <a:fillRect/>
            </a:stretch>
          </p:blipFill>
          <p:spPr bwMode="auto">
            <a:xfrm>
              <a:off x="3676229" y="1578150"/>
              <a:ext cx="2143125" cy="2201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653B029-BAF5-1B72-0D2F-8FC59AF09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1" b="2130"/>
            <a:stretch>
              <a:fillRect/>
            </a:stretch>
          </p:blipFill>
          <p:spPr bwMode="auto">
            <a:xfrm>
              <a:off x="3645317" y="3988830"/>
              <a:ext cx="2118683" cy="2251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1526823-81F2-FA73-732E-3153C5029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1" b="1790"/>
            <a:stretch>
              <a:fillRect/>
            </a:stretch>
          </p:blipFill>
          <p:spPr bwMode="auto">
            <a:xfrm>
              <a:off x="6427788" y="2000250"/>
              <a:ext cx="1981201" cy="133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56C4B6A4-2AF4-840F-75F3-0B3B20BF1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1" b="2315"/>
            <a:stretch>
              <a:fillRect/>
            </a:stretch>
          </p:blipFill>
          <p:spPr bwMode="auto">
            <a:xfrm>
              <a:off x="6783388" y="4244976"/>
              <a:ext cx="1764061" cy="157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E03803F-B477-64BF-BDE0-3C3996CE6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30" r="67732" b="1212"/>
            <a:stretch>
              <a:fillRect/>
            </a:stretch>
          </p:blipFill>
          <p:spPr bwMode="auto">
            <a:xfrm>
              <a:off x="2081973" y="1825881"/>
              <a:ext cx="1071564" cy="845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5A25566-D0C5-1E83-C8A3-1F4FDF5D1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32" b="51430"/>
            <a:stretch>
              <a:fillRect/>
            </a:stretch>
          </p:blipFill>
          <p:spPr bwMode="auto">
            <a:xfrm>
              <a:off x="810086" y="1652459"/>
              <a:ext cx="1235075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1A7D762-4E40-E850-14B8-F1192F6B1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26" r="980" b="1134"/>
            <a:stretch>
              <a:fillRect/>
            </a:stretch>
          </p:blipFill>
          <p:spPr bwMode="auto">
            <a:xfrm>
              <a:off x="852948" y="2388752"/>
              <a:ext cx="626881" cy="190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E6C4CE3-EDF6-0440-A9DB-32997C718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39" r="42491" b="1053"/>
            <a:stretch>
              <a:fillRect/>
            </a:stretch>
          </p:blipFill>
          <p:spPr bwMode="auto">
            <a:xfrm>
              <a:off x="771478" y="4051299"/>
              <a:ext cx="823913" cy="197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1">
              <a:extLst>
                <a:ext uri="{FF2B5EF4-FFF2-40B4-BE49-F238E27FC236}">
                  <a16:creationId xmlns:a16="http://schemas.microsoft.com/office/drawing/2014/main" id="{276BFE22-2E87-3704-5F30-91E3B7E26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5317" y="326438"/>
              <a:ext cx="2376488" cy="40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GB" altLang="de-DE" sz="1600" dirty="0">
                <a:latin typeface="Calibri" pitchFamily="34" charset="0"/>
              </a:endParaRPr>
            </a:p>
          </p:txBody>
        </p:sp>
        <p:sp>
          <p:nvSpPr>
            <p:cNvPr id="18" name="Text Box 22">
              <a:extLst>
                <a:ext uri="{FF2B5EF4-FFF2-40B4-BE49-F238E27FC236}">
                  <a16:creationId xmlns:a16="http://schemas.microsoft.com/office/drawing/2014/main" id="{D0064216-3383-4947-0AC9-279BEA9E6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2989" y="273883"/>
              <a:ext cx="2590800" cy="40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GB" altLang="de-DE" sz="16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298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BD9B9FD4-E9C5-4158-89CA-171BEAE57406}"/>
              </a:ext>
            </a:extLst>
          </p:cNvPr>
          <p:cNvCxnSpPr>
            <a:cxnSpLocks/>
          </p:cNvCxnSpPr>
          <p:nvPr/>
        </p:nvCxnSpPr>
        <p:spPr>
          <a:xfrm>
            <a:off x="3528202" y="2015089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4" name="Picture 5" descr="X:\Tagungen Schulung Vorträge, VK-Sitzungen\Photos von Egger\SG-Prinzip, farbig, R-1139.jpg">
            <a:extLst>
              <a:ext uri="{FF2B5EF4-FFF2-40B4-BE49-F238E27FC236}">
                <a16:creationId xmlns:a16="http://schemas.microsoft.com/office/drawing/2014/main" id="{964AFA4C-E9B6-FB18-548D-DB10112F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" y="1909332"/>
            <a:ext cx="2828293" cy="411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AB3D175-1F8A-1740-D4B3-A86BA125DE14}"/>
              </a:ext>
            </a:extLst>
          </p:cNvPr>
          <p:cNvSpPr txBox="1"/>
          <p:nvPr/>
        </p:nvSpPr>
        <p:spPr>
          <a:xfrm flipH="1">
            <a:off x="758153" y="1473667"/>
            <a:ext cx="379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wałowe SG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7D17C41-78C7-3501-2FA4-9520C2F74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1" b="21488"/>
          <a:stretch/>
        </p:blipFill>
        <p:spPr>
          <a:xfrm>
            <a:off x="3778181" y="1842999"/>
            <a:ext cx="4272811" cy="196929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CA66EB0-F8E0-CB69-3C09-1A808331B7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2981" r="35586" b="13092"/>
          <a:stretch/>
        </p:blipFill>
        <p:spPr>
          <a:xfrm>
            <a:off x="8197046" y="1842999"/>
            <a:ext cx="2159934" cy="196929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6726E07-F0B6-C899-B164-1E06D5CE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8181" y="4016273"/>
            <a:ext cx="2725254" cy="189917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8" descr="IMG_2414.JPG">
            <a:extLst>
              <a:ext uri="{FF2B5EF4-FFF2-40B4-BE49-F238E27FC236}">
                <a16:creationId xmlns:a16="http://schemas.microsoft.com/office/drawing/2014/main" id="{FCB8BC4E-BFD1-04AC-C40A-1F8220FDC7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7624" y="4017478"/>
            <a:ext cx="3529356" cy="190196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3149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gger cantilever pumps - Inventflow">
            <a:extLst>
              <a:ext uri="{FF2B5EF4-FFF2-40B4-BE49-F238E27FC236}">
                <a16:creationId xmlns:a16="http://schemas.microsoft.com/office/drawing/2014/main" id="{61A990CB-AACF-2FE3-A06C-E5F162F6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10" y="1544302"/>
            <a:ext cx="5250779" cy="43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5C4A558-A6E0-AD32-E545-805DE9BE3BEB}"/>
              </a:ext>
            </a:extLst>
          </p:cNvPr>
          <p:cNvSpPr txBox="1"/>
          <p:nvPr/>
        </p:nvSpPr>
        <p:spPr>
          <a:xfrm flipH="1">
            <a:off x="779198" y="1641604"/>
            <a:ext cx="388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Konstrukcja typu </a:t>
            </a:r>
            <a:r>
              <a:rPr lang="pl-PL" b="1" dirty="0" err="1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Cantilever</a:t>
            </a:r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SO/SOK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D69CDB1-1D1A-6FB9-2F33-845A77FE8BF2}"/>
              </a:ext>
            </a:extLst>
          </p:cNvPr>
          <p:cNvSpPr txBox="1"/>
          <p:nvPr/>
        </p:nvSpPr>
        <p:spPr>
          <a:xfrm>
            <a:off x="779198" y="2534128"/>
            <a:ext cx="353022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Bez uszczelnienia wału</a:t>
            </a:r>
            <a:endParaRPr lang="en-US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Możliwa praca na sucho</a:t>
            </a:r>
            <a:endParaRPr lang="en-US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Brak łożysk w części mokrej</a:t>
            </a:r>
            <a:endParaRPr lang="en-US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Niskie koszty eksploatacji (LCC)</a:t>
            </a:r>
            <a:endParaRPr lang="en-US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Łatwa zabudowa </a:t>
            </a:r>
            <a:endParaRPr lang="en-US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en-US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10" descr="SO">
            <a:extLst>
              <a:ext uri="{FF2B5EF4-FFF2-40B4-BE49-F238E27FC236}">
                <a16:creationId xmlns:a16="http://schemas.microsoft.com/office/drawing/2014/main" id="{F5481587-949A-94FE-2392-658A06D3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50" y="1610911"/>
            <a:ext cx="2287100" cy="43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35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BD9B9FD4-E9C5-4158-89CA-171BEAE57406}"/>
              </a:ext>
            </a:extLst>
          </p:cNvPr>
          <p:cNvCxnSpPr>
            <a:cxnSpLocks/>
          </p:cNvCxnSpPr>
          <p:nvPr/>
        </p:nvCxnSpPr>
        <p:spPr>
          <a:xfrm>
            <a:off x="5511312" y="2382092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graphicFrame>
        <p:nvGraphicFramePr>
          <p:cNvPr id="4" name="Objekt 1">
            <a:extLst>
              <a:ext uri="{FF2B5EF4-FFF2-40B4-BE49-F238E27FC236}">
                <a16:creationId xmlns:a16="http://schemas.microsoft.com/office/drawing/2014/main" id="{39598212-17AE-05D9-03F3-F48D55A8E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35777"/>
              </p:ext>
            </p:extLst>
          </p:nvPr>
        </p:nvGraphicFramePr>
        <p:xfrm>
          <a:off x="697468" y="2058102"/>
          <a:ext cx="1736286" cy="3472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6118550" imgH="32247619" progId="MSPhotoEd.3">
                  <p:embed/>
                </p:oleObj>
              </mc:Choice>
              <mc:Fallback>
                <p:oleObj name="Photo Editor Photo" r:id="rId2" imgW="16118550" imgH="32247619" progId="MSPhotoEd.3">
                  <p:embed/>
                  <p:pic>
                    <p:nvPicPr>
                      <p:cNvPr id="33795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468" y="2058102"/>
                        <a:ext cx="1736286" cy="3472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2">
            <a:extLst>
              <a:ext uri="{FF2B5EF4-FFF2-40B4-BE49-F238E27FC236}">
                <a16:creationId xmlns:a16="http://schemas.microsoft.com/office/drawing/2014/main" id="{F02DD1A5-F748-3F32-1E58-83FFEB9906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955210"/>
              </p:ext>
            </p:extLst>
          </p:nvPr>
        </p:nvGraphicFramePr>
        <p:xfrm>
          <a:off x="5699943" y="2184706"/>
          <a:ext cx="2027412" cy="3349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9104762" imgH="34857143" progId="MSPhotoEd.3">
                  <p:embed/>
                </p:oleObj>
              </mc:Choice>
              <mc:Fallback>
                <p:oleObj name="Photo Editor Photo" r:id="rId4" imgW="19104762" imgH="34857143" progId="MSPhotoEd.3">
                  <p:embed/>
                  <p:pic>
                    <p:nvPicPr>
                      <p:cNvPr id="33796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943" y="2184706"/>
                        <a:ext cx="2027412" cy="3349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 descr="DCP01027">
            <a:extLst>
              <a:ext uri="{FF2B5EF4-FFF2-40B4-BE49-F238E27FC236}">
                <a16:creationId xmlns:a16="http://schemas.microsoft.com/office/drawing/2014/main" id="{48D658D2-BA53-2A5D-B976-82DCCA519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05" r="23843"/>
          <a:stretch/>
        </p:blipFill>
        <p:spPr bwMode="auto">
          <a:xfrm>
            <a:off x="7939005" y="2058102"/>
            <a:ext cx="2655423" cy="34796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24BEDE6-FDAF-6727-405D-F7D7584A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27400" y="2089550"/>
            <a:ext cx="2471843" cy="3411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0CE3D2-8D9D-7F12-EAD0-2355B4997677}"/>
              </a:ext>
            </a:extLst>
          </p:cNvPr>
          <p:cNvSpPr txBox="1"/>
          <p:nvPr/>
        </p:nvSpPr>
        <p:spPr>
          <a:xfrm flipH="1">
            <a:off x="779197" y="1639309"/>
            <a:ext cx="970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Zabudowa mokra                                                      Zabudowa sucha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583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BD9B9FD4-E9C5-4158-89CA-171BEAE57406}"/>
              </a:ext>
            </a:extLst>
          </p:cNvPr>
          <p:cNvCxnSpPr>
            <a:cxnSpLocks/>
          </p:cNvCxnSpPr>
          <p:nvPr/>
        </p:nvCxnSpPr>
        <p:spPr>
          <a:xfrm>
            <a:off x="5741079" y="2392875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9" descr="http://eggerpumps.com/uploads/pics/rohrbogen_pumpen_rpp_rpg_01.jpg">
            <a:extLst>
              <a:ext uri="{FF2B5EF4-FFF2-40B4-BE49-F238E27FC236}">
                <a16:creationId xmlns:a16="http://schemas.microsoft.com/office/drawing/2014/main" id="{9FBD38A0-5624-F977-4E2B-EB55C989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51" y="2273973"/>
            <a:ext cx="5237911" cy="334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3852C60-5853-4412-E6A4-189A5F950514}"/>
              </a:ext>
            </a:extLst>
          </p:cNvPr>
          <p:cNvSpPr txBox="1"/>
          <p:nvPr/>
        </p:nvSpPr>
        <p:spPr>
          <a:xfrm flipH="1">
            <a:off x="3796381" y="1627949"/>
            <a:ext cx="388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kolanowe typ RPP/RPG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7132DD2-70EE-0982-3EE1-6D87E669DE0F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2F3A857-3027-32F4-14F4-2E240AC55CAD}"/>
              </a:ext>
            </a:extLst>
          </p:cNvPr>
          <p:cNvSpPr txBox="1"/>
          <p:nvPr/>
        </p:nvSpPr>
        <p:spPr>
          <a:xfrm>
            <a:off x="830430" y="2659224"/>
            <a:ext cx="480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Typowa pompa cyrkulacyjna do dużych wydajności przy niskich wysokościach podnoszenia (pompa obiegowa z wirnikiem osiowym). </a:t>
            </a:r>
          </a:p>
        </p:txBody>
      </p:sp>
    </p:spTree>
    <p:extLst>
      <p:ext uri="{BB962C8B-B14F-4D97-AF65-F5344CB8AC3E}">
        <p14:creationId xmlns:p14="http://schemas.microsoft.com/office/powerpoint/2010/main" val="235507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D41E227-7025-4A5D-BBB1-57810F932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28" y="2299317"/>
            <a:ext cx="3500066" cy="3500066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1320E23-1A02-4C23-8B73-7B6ABFF6523C}"/>
              </a:ext>
            </a:extLst>
          </p:cNvPr>
          <p:cNvSpPr txBox="1">
            <a:spLocks/>
          </p:cNvSpPr>
          <p:nvPr/>
        </p:nvSpPr>
        <p:spPr>
          <a:xfrm>
            <a:off x="3182221" y="823263"/>
            <a:ext cx="7610753" cy="55565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FB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l-PL" cap="small" dirty="0"/>
              <a:t>Co nas wyróżnia?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604E6C6D-0454-4B45-B1EE-AB76B54E84EA}"/>
              </a:ext>
            </a:extLst>
          </p:cNvPr>
          <p:cNvGrpSpPr/>
          <p:nvPr/>
        </p:nvGrpSpPr>
        <p:grpSpPr>
          <a:xfrm>
            <a:off x="644002" y="1868653"/>
            <a:ext cx="2893293" cy="1592151"/>
            <a:chOff x="599436" y="2779415"/>
            <a:chExt cx="2893293" cy="1592151"/>
          </a:xfrm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83E79D9A-D6DD-4662-B6E5-5203DD146495}"/>
                </a:ext>
              </a:extLst>
            </p:cNvPr>
            <p:cNvSpPr/>
            <p:nvPr/>
          </p:nvSpPr>
          <p:spPr>
            <a:xfrm>
              <a:off x="1493822" y="2779415"/>
              <a:ext cx="1104523" cy="1104523"/>
            </a:xfrm>
            <a:prstGeom prst="ellipse">
              <a:avLst/>
            </a:prstGeom>
            <a:noFill/>
            <a:ln w="57150">
              <a:solidFill>
                <a:srgbClr val="016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6E60C6EA-516D-48F9-A54C-5E37B1D31A83}"/>
                </a:ext>
              </a:extLst>
            </p:cNvPr>
            <p:cNvSpPr/>
            <p:nvPr/>
          </p:nvSpPr>
          <p:spPr>
            <a:xfrm>
              <a:off x="599436" y="4002234"/>
              <a:ext cx="28932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pl-PL" alt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Nowoczesne technologie</a:t>
              </a:r>
              <a:endPara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F99F336-65AC-495C-AC93-C1CA51EA66F1}"/>
              </a:ext>
            </a:extLst>
          </p:cNvPr>
          <p:cNvGrpSpPr/>
          <p:nvPr/>
        </p:nvGrpSpPr>
        <p:grpSpPr>
          <a:xfrm>
            <a:off x="649677" y="4751930"/>
            <a:ext cx="2881943" cy="1592151"/>
            <a:chOff x="605115" y="2779415"/>
            <a:chExt cx="2881943" cy="1592151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EFDD4C0F-56F2-4662-BC78-5C2F3E5945BC}"/>
                </a:ext>
              </a:extLst>
            </p:cNvPr>
            <p:cNvSpPr/>
            <p:nvPr/>
          </p:nvSpPr>
          <p:spPr>
            <a:xfrm>
              <a:off x="1493822" y="2779415"/>
              <a:ext cx="1104523" cy="1104523"/>
            </a:xfrm>
            <a:prstGeom prst="ellipse">
              <a:avLst/>
            </a:prstGeom>
            <a:noFill/>
            <a:ln w="57150">
              <a:solidFill>
                <a:srgbClr val="016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38D05F2-998B-4879-BEC8-725F1AB772FA}"/>
                </a:ext>
              </a:extLst>
            </p:cNvPr>
            <p:cNvSpPr/>
            <p:nvPr/>
          </p:nvSpPr>
          <p:spPr>
            <a:xfrm>
              <a:off x="605115" y="4002234"/>
              <a:ext cx="2881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pl-PL" alt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Nowatorskie konstrukcje</a:t>
              </a:r>
              <a:endPara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C422A7E8-5580-4FB6-A401-5C03D15B6A0A}"/>
              </a:ext>
            </a:extLst>
          </p:cNvPr>
          <p:cNvGrpSpPr/>
          <p:nvPr/>
        </p:nvGrpSpPr>
        <p:grpSpPr>
          <a:xfrm>
            <a:off x="8430041" y="1868659"/>
            <a:ext cx="1770678" cy="1592151"/>
            <a:chOff x="1160747" y="2779415"/>
            <a:chExt cx="1770678" cy="1592151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1848CDA9-E8C0-4B6E-9142-057C1C49F5B0}"/>
                </a:ext>
              </a:extLst>
            </p:cNvPr>
            <p:cNvSpPr/>
            <p:nvPr/>
          </p:nvSpPr>
          <p:spPr>
            <a:xfrm>
              <a:off x="1493822" y="2779415"/>
              <a:ext cx="1104523" cy="1104523"/>
            </a:xfrm>
            <a:prstGeom prst="ellipse">
              <a:avLst/>
            </a:prstGeom>
            <a:noFill/>
            <a:ln w="57150">
              <a:solidFill>
                <a:srgbClr val="016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146A1020-8C1A-4233-A697-C4C594674098}"/>
                </a:ext>
              </a:extLst>
            </p:cNvPr>
            <p:cNvSpPr/>
            <p:nvPr/>
          </p:nvSpPr>
          <p:spPr>
            <a:xfrm>
              <a:off x="1160747" y="4002234"/>
              <a:ext cx="17706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pl-PL" alt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Kreacja jakości</a:t>
              </a:r>
              <a:endPara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B7B80201-D541-4BE5-AC4E-3DF04D85E00B}"/>
              </a:ext>
            </a:extLst>
          </p:cNvPr>
          <p:cNvGrpSpPr/>
          <p:nvPr/>
        </p:nvGrpSpPr>
        <p:grpSpPr>
          <a:xfrm>
            <a:off x="8433248" y="4751930"/>
            <a:ext cx="1764266" cy="1592151"/>
            <a:chOff x="1163953" y="2779415"/>
            <a:chExt cx="1764266" cy="1592151"/>
          </a:xfrm>
        </p:grpSpPr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4DBFB8BD-CD25-4C1B-A029-2F0969AC6425}"/>
                </a:ext>
              </a:extLst>
            </p:cNvPr>
            <p:cNvSpPr/>
            <p:nvPr/>
          </p:nvSpPr>
          <p:spPr>
            <a:xfrm>
              <a:off x="1493822" y="2779415"/>
              <a:ext cx="1104523" cy="1104523"/>
            </a:xfrm>
            <a:prstGeom prst="ellipse">
              <a:avLst/>
            </a:prstGeom>
            <a:noFill/>
            <a:ln w="57150">
              <a:solidFill>
                <a:srgbClr val="016D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100%</a:t>
              </a:r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6D9341AE-7EB1-4145-B355-0DE978379321}"/>
                </a:ext>
              </a:extLst>
            </p:cNvPr>
            <p:cNvSpPr/>
            <p:nvPr/>
          </p:nvSpPr>
          <p:spPr>
            <a:xfrm>
              <a:off x="1163953" y="4002234"/>
              <a:ext cx="1764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pl-PL" altLang="pl-PL" b="1" dirty="0">
                  <a:solidFill>
                    <a:srgbClr val="016DB8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Pasja działania</a:t>
              </a:r>
              <a:endParaRPr lang="pl-PL" b="1" dirty="0">
                <a:solidFill>
                  <a:srgbClr val="016DB8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270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82CDFEE3-F273-4682-BD38-07A4A1A8F3FF}"/>
              </a:ext>
            </a:extLst>
          </p:cNvPr>
          <p:cNvCxnSpPr>
            <a:cxnSpLocks/>
          </p:cNvCxnSpPr>
          <p:nvPr/>
        </p:nvCxnSpPr>
        <p:spPr>
          <a:xfrm>
            <a:off x="2859063" y="2296580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2AA213-218F-7418-D4BA-58D3C13ADE52}"/>
              </a:ext>
            </a:extLst>
          </p:cNvPr>
          <p:cNvSpPr txBox="1"/>
          <p:nvPr/>
        </p:nvSpPr>
        <p:spPr>
          <a:xfrm>
            <a:off x="557047" y="2102069"/>
            <a:ext cx="2375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obiegowe: </a:t>
            </a:r>
          </a:p>
          <a:p>
            <a:endParaRPr lang="pl-PL" sz="16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krystalizacji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odparowywania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obiegi reaktorów </a:t>
            </a:r>
          </a:p>
          <a:p>
            <a:r>
              <a:rPr lang="pl-PL" sz="16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recyrkulacja osadu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EDC77FE-55CB-DB06-9EB1-D8BFDB88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6859" b="7155"/>
          <a:stretch/>
        </p:blipFill>
        <p:spPr>
          <a:xfrm>
            <a:off x="6533563" y="1652997"/>
            <a:ext cx="4138728" cy="313208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6306AD1-E949-C5E1-F0CF-73580803418A}"/>
              </a:ext>
            </a:extLst>
          </p:cNvPr>
          <p:cNvSpPr txBox="1"/>
          <p:nvPr/>
        </p:nvSpPr>
        <p:spPr>
          <a:xfrm>
            <a:off x="6641707" y="4879406"/>
            <a:ext cx="4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Pompa RPG 401</a:t>
            </a:r>
          </a:p>
          <a:p>
            <a:pPr algn="r"/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Siarczan sodu, 20% zawartości </a:t>
            </a:r>
            <a:r>
              <a:rPr lang="pl-PL" sz="1200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c.s</a:t>
            </a:r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r"/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Q=1800 m3/h H=3,5m</a:t>
            </a:r>
          </a:p>
        </p:txBody>
      </p:sp>
      <p:pic>
        <p:nvPicPr>
          <p:cNvPr id="7" name="Obraz 6" descr="Obraz zawierający ziemia, metal, śmigło, stal&#10;&#10;Opis wygenerowany automatycznie">
            <a:extLst>
              <a:ext uri="{FF2B5EF4-FFF2-40B4-BE49-F238E27FC236}">
                <a16:creationId xmlns:a16="http://schemas.microsoft.com/office/drawing/2014/main" id="{3CCCC33B-BB27-6F9D-48A9-D924AED99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04" y="1652998"/>
            <a:ext cx="3199516" cy="426602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595CD7D-96D3-688B-7D72-320E6670108B}"/>
              </a:ext>
            </a:extLst>
          </p:cNvPr>
          <p:cNvSpPr txBox="1"/>
          <p:nvPr/>
        </p:nvSpPr>
        <p:spPr>
          <a:xfrm>
            <a:off x="6465802" y="5436907"/>
            <a:ext cx="386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Mieszadło RPV 805</a:t>
            </a:r>
          </a:p>
          <a:p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Siarczan amonu grubokrystaliczny, 15% kryształów</a:t>
            </a:r>
          </a:p>
          <a:p>
            <a:r>
              <a:rPr lang="pl-PL" sz="12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Q=5000 m3/h</a:t>
            </a:r>
          </a:p>
        </p:txBody>
      </p:sp>
    </p:spTree>
    <p:extLst>
      <p:ext uri="{BB962C8B-B14F-4D97-AF65-F5344CB8AC3E}">
        <p14:creationId xmlns:p14="http://schemas.microsoft.com/office/powerpoint/2010/main" val="1700241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4" name="Inhaltsplatzhalter 2" descr="Regulierschieber_IRIS_neues_modell_medium.jpg">
            <a:extLst>
              <a:ext uri="{FF2B5EF4-FFF2-40B4-BE49-F238E27FC236}">
                <a16:creationId xmlns:a16="http://schemas.microsoft.com/office/drawing/2014/main" id="{00E2AC2C-D341-05CD-0249-3CF5C2606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r="10401"/>
          <a:stretch>
            <a:fillRect/>
          </a:stretch>
        </p:blipFill>
        <p:spPr>
          <a:xfrm>
            <a:off x="6968321" y="2371801"/>
            <a:ext cx="3980044" cy="348710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D71590F-8BA3-72DB-2B6C-FD41EE0F596F}"/>
              </a:ext>
            </a:extLst>
          </p:cNvPr>
          <p:cNvSpPr txBox="1">
            <a:spLocks/>
          </p:cNvSpPr>
          <p:nvPr/>
        </p:nvSpPr>
        <p:spPr>
          <a:xfrm>
            <a:off x="697467" y="1705465"/>
            <a:ext cx="7089681" cy="6663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1088474" rtl="0" eaLnBrk="1" latinLnBrk="0" hangingPunct="1">
              <a:lnSpc>
                <a:spcPts val="6198"/>
              </a:lnSpc>
              <a:spcBef>
                <a:spcPts val="0"/>
              </a:spcBef>
              <a:buFontTx/>
              <a:buNone/>
              <a:defRPr sz="5200" b="1" i="0" kern="0" spc="100">
                <a:solidFill>
                  <a:srgbClr val="005A9A"/>
                </a:solidFill>
                <a:latin typeface=""/>
                <a:ea typeface="+mn-ea"/>
                <a:cs typeface="+mn-cs"/>
              </a:defRPr>
            </a:lvl1pPr>
            <a:lvl2pPr marL="1768771" indent="-680297" algn="l" defTabSz="1088474" rtl="0" eaLnBrk="1" latinLnBrk="0" hangingPunct="1">
              <a:spcBef>
                <a:spcPct val="20000"/>
              </a:spcBef>
              <a:buFont typeface="Arial"/>
              <a:buChar char="–"/>
              <a:defRPr sz="6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186" indent="-544237" algn="l" defTabSz="1088474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09660" indent="-544237" algn="l" defTabSz="1088474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134" indent="-544237" algn="l" defTabSz="1088474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6607" indent="-544237" algn="l" defTabSz="108847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083" indent="-544237" algn="l" defTabSz="108847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3557" indent="-544237" algn="l" defTabSz="108847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030" indent="-544237" algn="l" defTabSz="108847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0"/>
              </a:spcAft>
            </a:pPr>
            <a:r>
              <a:rPr lang="en-US" sz="2400" dirty="0">
                <a:latin typeface="Arial"/>
                <a:cs typeface="Arial"/>
              </a:rPr>
              <a:t>Iris</a:t>
            </a:r>
            <a:r>
              <a:rPr lang="en-US" sz="2400" baseline="30000" dirty="0">
                <a:latin typeface="Arial"/>
                <a:cs typeface="Arial"/>
              </a:rPr>
              <a:t>®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pl-PL" sz="2400" dirty="0">
                <a:latin typeface="Arial"/>
                <a:cs typeface="Arial"/>
              </a:rPr>
              <a:t>regulacyjna przepustnica soczewkowa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ED385AC6-7070-9A02-6EBA-D130F3978E6B}"/>
              </a:ext>
            </a:extLst>
          </p:cNvPr>
          <p:cNvSpPr txBox="1">
            <a:spLocks/>
          </p:cNvSpPr>
          <p:nvPr/>
        </p:nvSpPr>
        <p:spPr>
          <a:xfrm flipH="1">
            <a:off x="555686" y="2699284"/>
            <a:ext cx="5677965" cy="3159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16DB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dirty="0">
                <a:cs typeface="Arial"/>
              </a:rPr>
              <a:t>Energooszczędny zawór do precyzyjnej i ekonomicznej regulacji przy niskich stratach ciśnienia.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800" dirty="0">
                <a:cs typeface="Arial"/>
              </a:rPr>
              <a:t>Do cieczy i gazów, czystych lub zawierających cząstki stałe.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l-PL" sz="1800" b="1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1800" b="1" dirty="0">
                <a:cs typeface="Arial"/>
              </a:rPr>
              <a:t>Zastosowania: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cs typeface="Arial"/>
              </a:rPr>
              <a:t>powietrze do napowietrzania w oczyszczalniach ścieków,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cs typeface="Arial"/>
              </a:rPr>
              <a:t>gazy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cs typeface="Arial"/>
              </a:rPr>
              <a:t>ścieki komunalne i przemysłowe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sz="1800" dirty="0">
                <a:cs typeface="Arial"/>
              </a:rPr>
              <a:t>zawiesiny i materiały lepkie i zawiesiny włókniste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sz="1800" dirty="0" err="1">
                <a:cs typeface="Arial"/>
              </a:rPr>
              <a:t>pelety</a:t>
            </a:r>
            <a:r>
              <a:rPr lang="pl-PL" sz="1800" dirty="0">
                <a:cs typeface="Arial"/>
              </a:rPr>
              <a:t> o wielkości cząstek powyżej 0,5 mm </a:t>
            </a:r>
            <a:endParaRPr lang="pl-PL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185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46C57A5-F5D3-FE4A-A492-BE6483D274F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A8BA184-21EB-EC38-A262-A6A65686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41" y="2950213"/>
            <a:ext cx="4113746" cy="2742497"/>
          </a:xfrm>
          <a:prstGeom prst="rect">
            <a:avLst/>
          </a:prstGeom>
        </p:spPr>
      </p:pic>
      <p:pic>
        <p:nvPicPr>
          <p:cNvPr id="16" name="Inhaltsplatzhalter 2" descr="SGD Gas_medium.jpg">
            <a:extLst>
              <a:ext uri="{FF2B5EF4-FFF2-40B4-BE49-F238E27FC236}">
                <a16:creationId xmlns:a16="http://schemas.microsoft.com/office/drawing/2014/main" id="{B495BA41-10AA-4744-CBF0-64726E813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9" r="-3153"/>
          <a:stretch/>
        </p:blipFill>
        <p:spPr>
          <a:xfrm>
            <a:off x="9098750" y="1671126"/>
            <a:ext cx="1581151" cy="428458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EE6EF-73E5-F5ED-C576-CF6A3E9F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00" y="2950214"/>
            <a:ext cx="4105726" cy="274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E9398A5-2FDE-7CB0-0F99-D67A1E11800E}"/>
              </a:ext>
            </a:extLst>
          </p:cNvPr>
          <p:cNvSpPr txBox="1"/>
          <p:nvPr/>
        </p:nvSpPr>
        <p:spPr>
          <a:xfrm>
            <a:off x="975642" y="1691183"/>
            <a:ext cx="7086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16E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Zapraszamy do współpracy</a:t>
            </a:r>
          </a:p>
          <a:p>
            <a:endParaRPr lang="pl-PL" sz="2400" b="1" dirty="0">
              <a:solidFill>
                <a:srgbClr val="016EB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2400" b="1" dirty="0">
              <a:solidFill>
                <a:srgbClr val="016EB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22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4F67F0-A48A-4AA8-8D3E-1C0727C0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329" y="839820"/>
            <a:ext cx="7855899" cy="544512"/>
          </a:xfrm>
        </p:spPr>
        <p:txBody>
          <a:bodyPr/>
          <a:lstStyle/>
          <a:p>
            <a:r>
              <a:rPr lang="pl-PL" cap="small" dirty="0"/>
              <a:t>ZWICK– przepustnice</a:t>
            </a:r>
            <a:r>
              <a:rPr lang="pl-PL" dirty="0"/>
              <a:t> 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77E774FC-5820-4E21-9028-C33E49AED9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9"/>
          <a:stretch/>
        </p:blipFill>
        <p:spPr>
          <a:xfrm>
            <a:off x="3998634" y="1851032"/>
            <a:ext cx="1641921" cy="2244387"/>
          </a:xfrm>
          <a:prstGeom prst="rect">
            <a:avLst/>
          </a:prstGeom>
          <a:effectLst/>
        </p:spPr>
      </p:pic>
      <p:grpSp>
        <p:nvGrpSpPr>
          <p:cNvPr id="24" name="Grupa 23">
            <a:extLst>
              <a:ext uri="{FF2B5EF4-FFF2-40B4-BE49-F238E27FC236}">
                <a16:creationId xmlns:a16="http://schemas.microsoft.com/office/drawing/2014/main" id="{59A7D097-BC32-437C-9008-BF9255ABBC05}"/>
              </a:ext>
            </a:extLst>
          </p:cNvPr>
          <p:cNvGrpSpPr/>
          <p:nvPr/>
        </p:nvGrpSpPr>
        <p:grpSpPr>
          <a:xfrm>
            <a:off x="2809630" y="6229548"/>
            <a:ext cx="1632886" cy="437594"/>
            <a:chOff x="6274615" y="6236498"/>
            <a:chExt cx="1742766" cy="467041"/>
          </a:xfrm>
        </p:grpSpPr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73F9B3A4-26C8-44EA-82FA-AC4A8CDB3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615" y="6236498"/>
              <a:ext cx="1742766" cy="467041"/>
            </a:xfrm>
            <a:prstGeom prst="rect">
              <a:avLst/>
            </a:prstGeom>
          </p:spPr>
        </p:pic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CAB50C97-D4EE-4D53-9501-04788FFAC3F5}"/>
                </a:ext>
              </a:extLst>
            </p:cNvPr>
            <p:cNvSpPr/>
            <p:nvPr/>
          </p:nvSpPr>
          <p:spPr>
            <a:xfrm>
              <a:off x="7139938" y="6477632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F13EA074-4E26-4D49-B8CF-FCD6E3BE4120}"/>
              </a:ext>
            </a:extLst>
          </p:cNvPr>
          <p:cNvGrpSpPr/>
          <p:nvPr/>
        </p:nvGrpSpPr>
        <p:grpSpPr>
          <a:xfrm>
            <a:off x="7180080" y="6159134"/>
            <a:ext cx="1608962" cy="444500"/>
            <a:chOff x="4861998" y="6151529"/>
            <a:chExt cx="1659970" cy="458591"/>
          </a:xfrm>
        </p:grpSpPr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4089D9B6-1DD0-470F-BC4A-00A82B96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1998" y="6151529"/>
              <a:ext cx="1659970" cy="458591"/>
            </a:xfrm>
            <a:prstGeom prst="rect">
              <a:avLst/>
            </a:prstGeom>
          </p:spPr>
        </p:pic>
        <p:sp>
          <p:nvSpPr>
            <p:cNvPr id="29" name="Owal 28">
              <a:extLst>
                <a:ext uri="{FF2B5EF4-FFF2-40B4-BE49-F238E27FC236}">
                  <a16:creationId xmlns:a16="http://schemas.microsoft.com/office/drawing/2014/main" id="{946FD9B3-DBEA-4855-8FDB-FAB0A03E07D5}"/>
                </a:ext>
              </a:extLst>
            </p:cNvPr>
            <p:cNvSpPr/>
            <p:nvPr/>
          </p:nvSpPr>
          <p:spPr>
            <a:xfrm>
              <a:off x="5390106" y="6375213"/>
              <a:ext cx="79626" cy="75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C8ED33A0-5B8F-4BC2-9770-63821BA534B3}"/>
              </a:ext>
            </a:extLst>
          </p:cNvPr>
          <p:cNvGrpSpPr/>
          <p:nvPr/>
        </p:nvGrpSpPr>
        <p:grpSpPr>
          <a:xfrm>
            <a:off x="2809630" y="6229548"/>
            <a:ext cx="1632886" cy="437594"/>
            <a:chOff x="6274615" y="6236498"/>
            <a:chExt cx="1742766" cy="467041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99F22D0A-157E-41E7-8C17-66819994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74615" y="6236498"/>
              <a:ext cx="1742766" cy="467041"/>
            </a:xfrm>
            <a:prstGeom prst="rect">
              <a:avLst/>
            </a:prstGeom>
          </p:spPr>
        </p:pic>
        <p:sp>
          <p:nvSpPr>
            <p:cNvPr id="32" name="Owal 31">
              <a:extLst>
                <a:ext uri="{FF2B5EF4-FFF2-40B4-BE49-F238E27FC236}">
                  <a16:creationId xmlns:a16="http://schemas.microsoft.com/office/drawing/2014/main" id="{8B426F32-99BB-4691-A474-99080069C17A}"/>
                </a:ext>
              </a:extLst>
            </p:cNvPr>
            <p:cNvSpPr/>
            <p:nvPr/>
          </p:nvSpPr>
          <p:spPr>
            <a:xfrm>
              <a:off x="7142799" y="6482393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3" name="Obraz 32">
            <a:extLst>
              <a:ext uri="{FF2B5EF4-FFF2-40B4-BE49-F238E27FC236}">
                <a16:creationId xmlns:a16="http://schemas.microsoft.com/office/drawing/2014/main" id="{D3EA3430-2967-431D-9C56-9FA7793EE58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5261" y="6229548"/>
            <a:ext cx="1175714" cy="344606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78711F8B-81AC-4DFC-8476-8A7C0A0BF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97" y="6225714"/>
            <a:ext cx="974569" cy="299003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CC163349-134F-4D42-9A2D-487E8D90CEB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97" y="6225714"/>
            <a:ext cx="974569" cy="299003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C3AE61D8-9889-4937-B22F-39D2B1782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61" y="6229548"/>
            <a:ext cx="1175714" cy="344606"/>
          </a:xfrm>
          <a:prstGeom prst="rect">
            <a:avLst/>
          </a:prstGeom>
        </p:spPr>
      </p:pic>
      <p:cxnSp>
        <p:nvCxnSpPr>
          <p:cNvPr id="37" name="Łącznik prosty 36">
            <a:extLst>
              <a:ext uri="{FF2B5EF4-FFF2-40B4-BE49-F238E27FC236}">
                <a16:creationId xmlns:a16="http://schemas.microsoft.com/office/drawing/2014/main" id="{C965786E-CE8F-432C-8EFD-B637AA144CE5}"/>
              </a:ext>
            </a:extLst>
          </p:cNvPr>
          <p:cNvCxnSpPr>
            <a:cxnSpLocks/>
          </p:cNvCxnSpPr>
          <p:nvPr/>
        </p:nvCxnSpPr>
        <p:spPr>
          <a:xfrm>
            <a:off x="688542" y="6078492"/>
            <a:ext cx="10005928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a 37">
            <a:extLst>
              <a:ext uri="{FF2B5EF4-FFF2-40B4-BE49-F238E27FC236}">
                <a16:creationId xmlns:a16="http://schemas.microsoft.com/office/drawing/2014/main" id="{B7DF3E89-DCF3-45E3-97B6-10381560E7FE}"/>
              </a:ext>
            </a:extLst>
          </p:cNvPr>
          <p:cNvGrpSpPr/>
          <p:nvPr/>
        </p:nvGrpSpPr>
        <p:grpSpPr>
          <a:xfrm>
            <a:off x="7180080" y="6159134"/>
            <a:ext cx="1608962" cy="444500"/>
            <a:chOff x="4861998" y="6151529"/>
            <a:chExt cx="1659970" cy="458591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D0069FAF-F609-43F0-ABAB-F2E51344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61998" y="6151529"/>
              <a:ext cx="1659970" cy="458591"/>
            </a:xfrm>
            <a:prstGeom prst="rect">
              <a:avLst/>
            </a:prstGeom>
          </p:spPr>
        </p:pic>
        <p:sp>
          <p:nvSpPr>
            <p:cNvPr id="40" name="Owal 39">
              <a:extLst>
                <a:ext uri="{FF2B5EF4-FFF2-40B4-BE49-F238E27FC236}">
                  <a16:creationId xmlns:a16="http://schemas.microsoft.com/office/drawing/2014/main" id="{749A7F4A-9C5E-44F5-ACFB-71C7FFAC5B71}"/>
                </a:ext>
              </a:extLst>
            </p:cNvPr>
            <p:cNvSpPr/>
            <p:nvPr/>
          </p:nvSpPr>
          <p:spPr>
            <a:xfrm>
              <a:off x="5390106" y="6375213"/>
              <a:ext cx="79626" cy="755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943F14CC-16C6-4105-9AD4-48BE15D1E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73" y="5962339"/>
            <a:ext cx="927052" cy="927052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3E55B8E8-0311-4CB2-AA73-2D0D7B47CCE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73" y="5962339"/>
            <a:ext cx="927052" cy="927052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23C0059B-5A66-4375-A594-A262B7DE2E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8"/>
          <a:stretch/>
        </p:blipFill>
        <p:spPr>
          <a:xfrm>
            <a:off x="6101622" y="2500229"/>
            <a:ext cx="1895136" cy="1595190"/>
          </a:xfrm>
          <a:prstGeom prst="rect">
            <a:avLst/>
          </a:prstGeom>
          <a:effectLst/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CA207D19-46D7-4613-97C3-E8289C9B5B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r="-1106" b="22626"/>
          <a:stretch/>
        </p:blipFill>
        <p:spPr>
          <a:xfrm>
            <a:off x="8858864" y="2034053"/>
            <a:ext cx="1297933" cy="2030317"/>
          </a:xfrm>
          <a:prstGeom prst="rect">
            <a:avLst/>
          </a:prstGeom>
          <a:effectLst/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6F1479E7-9ADC-436E-BD99-6CCDD3B388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416"/>
          <a:stretch/>
        </p:blipFill>
        <p:spPr>
          <a:xfrm>
            <a:off x="1045747" y="1854681"/>
            <a:ext cx="1630455" cy="2244387"/>
          </a:xfrm>
          <a:prstGeom prst="rect">
            <a:avLst/>
          </a:prstGeom>
          <a:effectLst/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F5A671B-273F-4199-AE3E-E828FF2C8B22}"/>
              </a:ext>
            </a:extLst>
          </p:cNvPr>
          <p:cNvGraphicFramePr>
            <a:graphicFrameLocks noGrp="1"/>
          </p:cNvGraphicFramePr>
          <p:nvPr/>
        </p:nvGraphicFramePr>
        <p:xfrm>
          <a:off x="685260" y="4343970"/>
          <a:ext cx="10027004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751">
                  <a:extLst>
                    <a:ext uri="{9D8B030D-6E8A-4147-A177-3AD203B41FA5}">
                      <a16:colId xmlns:a16="http://schemas.microsoft.com/office/drawing/2014/main" val="287139226"/>
                    </a:ext>
                  </a:extLst>
                </a:gridCol>
                <a:gridCol w="2506751">
                  <a:extLst>
                    <a:ext uri="{9D8B030D-6E8A-4147-A177-3AD203B41FA5}">
                      <a16:colId xmlns:a16="http://schemas.microsoft.com/office/drawing/2014/main" val="1778135333"/>
                    </a:ext>
                  </a:extLst>
                </a:gridCol>
                <a:gridCol w="2506751">
                  <a:extLst>
                    <a:ext uri="{9D8B030D-6E8A-4147-A177-3AD203B41FA5}">
                      <a16:colId xmlns:a16="http://schemas.microsoft.com/office/drawing/2014/main" val="4290226507"/>
                    </a:ext>
                  </a:extLst>
                </a:gridCol>
                <a:gridCol w="2506751">
                  <a:extLst>
                    <a:ext uri="{9D8B030D-6E8A-4147-A177-3AD203B41FA5}">
                      <a16:colId xmlns:a16="http://schemas.microsoft.com/office/drawing/2014/main" val="3522091921"/>
                    </a:ext>
                  </a:extLst>
                </a:gridCol>
              </a:tblGrid>
              <a:tr h="351857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16DB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TRI-CON</a:t>
                      </a:r>
                      <a:endParaRPr lang="pl-PL" dirty="0">
                        <a:solidFill>
                          <a:srgbClr val="016DB8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16DB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TRI-BLOCK</a:t>
                      </a:r>
                      <a:endParaRPr lang="pl-PL" dirty="0">
                        <a:solidFill>
                          <a:srgbClr val="016DB8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16DB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TRI-CHECK</a:t>
                      </a:r>
                      <a:endParaRPr lang="pl-PL" dirty="0">
                        <a:solidFill>
                          <a:srgbClr val="016DB8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016DB8"/>
                          </a:solidFill>
                          <a:latin typeface="Roboto Condensed"/>
                        </a:rPr>
                        <a:t>TRI-SHARK</a:t>
                      </a:r>
                      <a:endParaRPr lang="pl-PL" dirty="0">
                        <a:solidFill>
                          <a:srgbClr val="016DB8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558270"/>
                  </a:ext>
                </a:extLst>
              </a:tr>
              <a:tr h="617822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- Szerokie spektrum zastosowań</a:t>
                      </a:r>
                    </a:p>
                    <a:p>
                      <a:pPr algn="ctr"/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- Szczelność dwukierunkowa wg EN 12266-1 (klasa A)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(</a:t>
                      </a:r>
                      <a:r>
                        <a:rPr lang="pl-PL" sz="1600" dirty="0" err="1">
                          <a:solidFill>
                            <a:srgbClr val="016DB8"/>
                          </a:solidFill>
                        </a:rPr>
                        <a:t>Double</a:t>
                      </a:r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 Block and </a:t>
                      </a:r>
                      <a:r>
                        <a:rPr lang="pl-PL" sz="1600" dirty="0" err="1">
                          <a:solidFill>
                            <a:srgbClr val="016DB8"/>
                          </a:solidFill>
                        </a:rPr>
                        <a:t>Bleed</a:t>
                      </a:r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) </a:t>
                      </a:r>
                    </a:p>
                    <a:p>
                      <a:pPr algn="ctr"/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Seria TRI-CON z funkcją podwójnego odcięcia.</a:t>
                      </a:r>
                    </a:p>
                    <a:p>
                      <a:pPr algn="ctr"/>
                      <a:endParaRPr lang="pl-PL" sz="1600" dirty="0">
                        <a:solidFill>
                          <a:srgbClr val="016DB8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Konstrukcja zaworu zwrotnego łączącego zalety serii TRI-CON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rgbClr val="016DB8"/>
                          </a:solidFill>
                        </a:rPr>
                        <a:t>Konwersja serii TRI-CON w przepustnicę o właściwościach regulacyjnych.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77528"/>
                  </a:ext>
                </a:extLst>
              </a:tr>
            </a:tbl>
          </a:graphicData>
        </a:graphic>
      </p:graphicFrame>
      <p:sp>
        <p:nvSpPr>
          <p:cNvPr id="53" name="Prostokąt 52">
            <a:extLst>
              <a:ext uri="{FF2B5EF4-FFF2-40B4-BE49-F238E27FC236}">
                <a16:creationId xmlns:a16="http://schemas.microsoft.com/office/drawing/2014/main" id="{7C4029F6-941D-45B6-94BD-A5FA1C4028BE}"/>
              </a:ext>
            </a:extLst>
          </p:cNvPr>
          <p:cNvSpPr/>
          <p:nvPr/>
        </p:nvSpPr>
        <p:spPr>
          <a:xfrm>
            <a:off x="7193280" y="573220"/>
            <a:ext cx="3501190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Gwarancja i odpowiedzialność za jakość</a:t>
            </a:r>
          </a:p>
        </p:txBody>
      </p: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A560B3DD-59FC-4703-9D53-AB230DC1BBCF}"/>
              </a:ext>
            </a:extLst>
          </p:cNvPr>
          <p:cNvCxnSpPr>
            <a:cxnSpLocks/>
          </p:cNvCxnSpPr>
          <p:nvPr/>
        </p:nvCxnSpPr>
        <p:spPr>
          <a:xfrm>
            <a:off x="3168482" y="4521200"/>
            <a:ext cx="0" cy="1336675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C00D686C-105B-40BF-B3B6-56420E18B669}"/>
              </a:ext>
            </a:extLst>
          </p:cNvPr>
          <p:cNvCxnSpPr>
            <a:cxnSpLocks/>
          </p:cNvCxnSpPr>
          <p:nvPr/>
        </p:nvCxnSpPr>
        <p:spPr>
          <a:xfrm>
            <a:off x="5640555" y="4521200"/>
            <a:ext cx="0" cy="1336675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1D22D73E-4330-459A-828C-AEFF14F7E255}"/>
              </a:ext>
            </a:extLst>
          </p:cNvPr>
          <p:cNvCxnSpPr>
            <a:cxnSpLocks/>
          </p:cNvCxnSpPr>
          <p:nvPr/>
        </p:nvCxnSpPr>
        <p:spPr>
          <a:xfrm>
            <a:off x="8226905" y="4521200"/>
            <a:ext cx="0" cy="1336675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43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673520A2-8E3D-FE8F-CB64-F5359B213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34"/>
          <a:stretch/>
        </p:blipFill>
        <p:spPr>
          <a:xfrm>
            <a:off x="774840" y="1727267"/>
            <a:ext cx="9942321" cy="46637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C29655D-61DF-4E7E-B0CF-175B9B9128ED}"/>
              </a:ext>
            </a:extLst>
          </p:cNvPr>
          <p:cNvSpPr txBox="1"/>
          <p:nvPr/>
        </p:nvSpPr>
        <p:spPr>
          <a:xfrm>
            <a:off x="2930013" y="2644170"/>
            <a:ext cx="7787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</a:rPr>
              <a:t>Zwiększenie bezpieczeństwa instalacji </a:t>
            </a: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</a:rPr>
              <a:t>przemysłowych poprzez zastosowanie opasek </a:t>
            </a:r>
            <a:r>
              <a:rPr lang="pl-PL" sz="3200" b="1" dirty="0" err="1">
                <a:solidFill>
                  <a:schemeClr val="accent1">
                    <a:lumMod val="75000"/>
                  </a:schemeClr>
                </a:solidFill>
              </a:rPr>
              <a:t>antyrozbryzgowych</a:t>
            </a:r>
            <a:endParaRPr lang="pl-PL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9" descr="A black background with red and grey letters&#10;&#10;Description automatically generated">
            <a:extLst>
              <a:ext uri="{FF2B5EF4-FFF2-40B4-BE49-F238E27FC236}">
                <a16:creationId xmlns:a16="http://schemas.microsoft.com/office/drawing/2014/main" id="{9C74FC0F-4344-3F5B-0848-7D654D2C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829" y="4213830"/>
            <a:ext cx="4179515" cy="1218165"/>
          </a:xfrm>
          <a:prstGeom prst="rect">
            <a:avLst/>
          </a:prstGeom>
        </p:spPr>
      </p:pic>
      <p:pic>
        <p:nvPicPr>
          <p:cNvPr id="6" name="Obraz 5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4C13064D-C89E-A7F7-3F14-B48FA02D8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12" y="467032"/>
            <a:ext cx="2568949" cy="62464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A85BB0A-B513-634E-4405-C16A65100116}"/>
              </a:ext>
            </a:extLst>
          </p:cNvPr>
          <p:cNvSpPr txBox="1"/>
          <p:nvPr/>
        </p:nvSpPr>
        <p:spPr>
          <a:xfrm>
            <a:off x="2379406" y="5962404"/>
            <a:ext cx="873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Brzyście, 03-04.10.2024</a:t>
            </a:r>
          </a:p>
        </p:txBody>
      </p:sp>
    </p:spTree>
    <p:extLst>
      <p:ext uri="{BB962C8B-B14F-4D97-AF65-F5344CB8AC3E}">
        <p14:creationId xmlns:p14="http://schemas.microsoft.com/office/powerpoint/2010/main" val="2971663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A08FA6A8-6B94-B3D6-3E91-BE9458EC6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535" y="1732425"/>
            <a:ext cx="5560800" cy="460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51435" tIns="25718" rIns="51435" bIns="25718" anchor="t" anchorCtr="0">
            <a:no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Osłony przeciwrozbryzgowe</a:t>
            </a:r>
          </a:p>
          <a:p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Zapobieganie skutkom zagrożeń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: </a:t>
            </a:r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spray </a:t>
            </a:r>
          </a:p>
          <a:p>
            <a:pPr marL="342900" indent="-342900">
              <a:buFontTx/>
              <a:buChar char="-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rozbryzg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indent="-342900">
              <a:buFontTx/>
              <a:buChar char="-"/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formowanie mgły</a:t>
            </a:r>
          </a:p>
          <a:p>
            <a:pPr marL="457200" indent="-457200">
              <a:buFontTx/>
              <a:buChar char="-"/>
            </a:pPr>
            <a:endParaRPr lang="pl-PL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Nie jest ich celem tamowanie wycieku,</a:t>
            </a:r>
          </a:p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lecz tworzenie bezpiecznej przestrzeni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en-GB" sz="28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r>
              <a:rPr lang="en-GB" sz="3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en-GB" sz="3600" dirty="0">
              <a:latin typeface="Calibri"/>
              <a:ea typeface="Calibri"/>
              <a:cs typeface="Times New Roman"/>
            </a:endParaRPr>
          </a:p>
          <a:p>
            <a:r>
              <a:rPr lang="en-GB" sz="3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en-GB" sz="36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13" descr="Screen Clipping">
            <a:extLst>
              <a:ext uri="{FF2B5EF4-FFF2-40B4-BE49-F238E27FC236}">
                <a16:creationId xmlns:a16="http://schemas.microsoft.com/office/drawing/2014/main" id="{70219066-A568-A330-CBBD-E78A6DE35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0" y="1779244"/>
            <a:ext cx="3792353" cy="4513015"/>
          </a:xfrm>
          <a:prstGeom prst="rect">
            <a:avLst/>
          </a:prstGeom>
        </p:spPr>
      </p:pic>
      <p:pic>
        <p:nvPicPr>
          <p:cNvPr id="13" name="Obraz 12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3E68353E-3D81-B7CB-57D5-D2B25CC64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pic>
        <p:nvPicPr>
          <p:cNvPr id="14" name="Obraz 13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5D391C68-C4F0-F9F4-51D8-2C71F222C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46949"/>
            <a:ext cx="2997601" cy="7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8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2E21DC33-7902-4961-B147-74407A570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210" y="2449142"/>
            <a:ext cx="5061056" cy="31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l-PL" sz="24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Gwarancja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kontrolowanej jakości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- 30 lat doświadczenia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Własna produkcja od 2012 roku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Własne stanowiska testowe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- Certyfikat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ISO9001:2015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w zakresie produkcji i projektowania</a:t>
            </a:r>
            <a:endParaRPr lang="en-GB" sz="2400" u="sng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F3AC15D-8679-1769-B1CB-8D9326B8E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63" y="1630567"/>
            <a:ext cx="2502888" cy="3596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AE9C6F3-18C1-4642-636E-DB57B4BFF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40" y="2754035"/>
            <a:ext cx="2690035" cy="3857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0399996-9F3F-17A2-8FBD-21209723A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04" y="2449142"/>
            <a:ext cx="2667113" cy="4162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7BC2B238-4DCE-8512-4996-9E425FD16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40" y="364678"/>
            <a:ext cx="2568949" cy="62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0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20A90775-913F-495B-41BD-7E9701667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69" y="5332091"/>
            <a:ext cx="1189208" cy="117814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2F7B62E-DF77-901E-4D7B-A581A0954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1" y="5142265"/>
            <a:ext cx="1140735" cy="135708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1C71F523-4D57-96CE-51EE-FED535A04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94" y="2556380"/>
            <a:ext cx="1849654" cy="2412683"/>
          </a:xfrm>
          <a:prstGeom prst="rect">
            <a:avLst/>
          </a:prstGeom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90A7DF95-749C-45DC-51CA-88EDFBF56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36" y="5404191"/>
            <a:ext cx="1053165" cy="103394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666B1B65-A68B-B264-117B-899ED1295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10" y="5363497"/>
            <a:ext cx="891868" cy="105402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4A691B68-5150-2FA4-C1AE-AFAA9D0271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44" y="5275538"/>
            <a:ext cx="1148763" cy="115487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C2B9B80B-C11C-FECB-6854-677B71A99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00010" y="5512827"/>
            <a:ext cx="1033944" cy="75536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10" descr="Screen Clipping">
            <a:extLst>
              <a:ext uri="{FF2B5EF4-FFF2-40B4-BE49-F238E27FC236}">
                <a16:creationId xmlns:a16="http://schemas.microsoft.com/office/drawing/2014/main" id="{12A4DBA2-1603-43A6-B512-936878602B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9824" y="5504097"/>
            <a:ext cx="1214517" cy="72385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1" name="Picture 13" descr="Screen Clipping">
            <a:extLst>
              <a:ext uri="{FF2B5EF4-FFF2-40B4-BE49-F238E27FC236}">
                <a16:creationId xmlns:a16="http://schemas.microsoft.com/office/drawing/2014/main" id="{89E8BCA1-92EC-B6B0-A6EC-15B84C111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5354437"/>
            <a:ext cx="1024129" cy="111884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C6685F2-5496-0CF3-25FA-A7E37525E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73" y="2731628"/>
            <a:ext cx="1849652" cy="2061304"/>
          </a:xfrm>
          <a:prstGeom prst="rect">
            <a:avLst/>
          </a:prstGeom>
        </p:spPr>
      </p:pic>
      <p:pic>
        <p:nvPicPr>
          <p:cNvPr id="13" name="Picture 15" descr="A picture containing silver&#10;&#10;Description automatically generated">
            <a:extLst>
              <a:ext uri="{FF2B5EF4-FFF2-40B4-BE49-F238E27FC236}">
                <a16:creationId xmlns:a16="http://schemas.microsoft.com/office/drawing/2014/main" id="{520974A9-0155-63BC-D657-4BF4E37B60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20" y="2732515"/>
            <a:ext cx="1695279" cy="2060417"/>
          </a:xfrm>
          <a:prstGeom prst="rect">
            <a:avLst/>
          </a:prstGeom>
        </p:spPr>
      </p:pic>
      <p:pic>
        <p:nvPicPr>
          <p:cNvPr id="14" name="Picture 16" descr="A close-up of a pipe&#10;&#10;Description automatically generated">
            <a:extLst>
              <a:ext uri="{FF2B5EF4-FFF2-40B4-BE49-F238E27FC236}">
                <a16:creationId xmlns:a16="http://schemas.microsoft.com/office/drawing/2014/main" id="{E7B0C993-8E45-AE3D-8786-E505EFF34D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24" y="2754125"/>
            <a:ext cx="1849654" cy="2017195"/>
          </a:xfrm>
          <a:prstGeom prst="rect">
            <a:avLst/>
          </a:prstGeom>
        </p:spPr>
      </p:pic>
      <p:pic>
        <p:nvPicPr>
          <p:cNvPr id="15" name="Picture 17" descr="A close-up of a metal cylinder&#10;&#10;Description automatically generated">
            <a:extLst>
              <a:ext uri="{FF2B5EF4-FFF2-40B4-BE49-F238E27FC236}">
                <a16:creationId xmlns:a16="http://schemas.microsoft.com/office/drawing/2014/main" id="{A0126F21-3E97-7B07-5674-09F1BAE0E9A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" b="18952"/>
          <a:stretch/>
        </p:blipFill>
        <p:spPr>
          <a:xfrm>
            <a:off x="494397" y="2747638"/>
            <a:ext cx="2023063" cy="201719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08247D1-01A6-D9FE-1F75-48F043D9A477}"/>
              </a:ext>
            </a:extLst>
          </p:cNvPr>
          <p:cNvSpPr txBox="1"/>
          <p:nvPr/>
        </p:nvSpPr>
        <p:spPr>
          <a:xfrm>
            <a:off x="100484" y="1743461"/>
            <a:ext cx="9610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Mnogość dostępnych rozwiązań osłon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antyrozbryzgowych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5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grpSp>
        <p:nvGrpSpPr>
          <p:cNvPr id="3" name="Grupo 15">
            <a:extLst>
              <a:ext uri="{FF2B5EF4-FFF2-40B4-BE49-F238E27FC236}">
                <a16:creationId xmlns:a16="http://schemas.microsoft.com/office/drawing/2014/main" id="{D167228B-378E-D37E-01B8-1F9DBA82D92A}"/>
              </a:ext>
            </a:extLst>
          </p:cNvPr>
          <p:cNvGrpSpPr/>
          <p:nvPr/>
        </p:nvGrpSpPr>
        <p:grpSpPr>
          <a:xfrm>
            <a:off x="773723" y="2722607"/>
            <a:ext cx="9837336" cy="1046283"/>
            <a:chOff x="428897" y="1489937"/>
            <a:chExt cx="11334206" cy="1290883"/>
          </a:xfrm>
        </p:grpSpPr>
        <p:sp>
          <p:nvSpPr>
            <p:cNvPr id="4" name="Rectángulo: esquinas redondeadas 5">
              <a:extLst>
                <a:ext uri="{FF2B5EF4-FFF2-40B4-BE49-F238E27FC236}">
                  <a16:creationId xmlns:a16="http://schemas.microsoft.com/office/drawing/2014/main" id="{C1521D86-3670-4C01-C368-9F2BA9D2C22D}"/>
                </a:ext>
              </a:extLst>
            </p:cNvPr>
            <p:cNvSpPr/>
            <p:nvPr/>
          </p:nvSpPr>
          <p:spPr>
            <a:xfrm>
              <a:off x="428897" y="1489937"/>
              <a:ext cx="11334206" cy="129088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A5B2DACD-17AA-D424-704D-255D1EBAF4EC}"/>
                </a:ext>
              </a:extLst>
            </p:cNvPr>
            <p:cNvSpPr txBox="1"/>
            <p:nvPr/>
          </p:nvSpPr>
          <p:spPr>
            <a:xfrm>
              <a:off x="1864825" y="1726888"/>
              <a:ext cx="9180994" cy="7022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pl-PL" sz="2800" b="1" dirty="0">
                  <a:solidFill>
                    <a:srgbClr val="C00000"/>
                  </a:solidFill>
                </a:rPr>
                <a:t>Brak międzynarodowych standardów i norm</a:t>
              </a:r>
              <a:endParaRPr lang="en-GB" sz="2800" dirty="0">
                <a:solidFill>
                  <a:srgbClr val="C00000"/>
                </a:solidFill>
              </a:endParaRPr>
            </a:p>
          </p:txBody>
        </p:sp>
        <p:pic>
          <p:nvPicPr>
            <p:cNvPr id="6" name="Picture 6" descr="Icon&#10;&#10;Description automatically generated">
              <a:extLst>
                <a:ext uri="{FF2B5EF4-FFF2-40B4-BE49-F238E27FC236}">
                  <a16:creationId xmlns:a16="http://schemas.microsoft.com/office/drawing/2014/main" id="{9C193199-BEB9-E856-A37D-921C2F694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46" y="1562848"/>
              <a:ext cx="1085662" cy="1117893"/>
            </a:xfrm>
            <a:prstGeom prst="rect">
              <a:avLst/>
            </a:prstGeom>
            <a:effectLst>
              <a:softEdge rad="114300"/>
            </a:effectLst>
          </p:spPr>
        </p:pic>
      </p:grpSp>
      <p:grpSp>
        <p:nvGrpSpPr>
          <p:cNvPr id="7" name="Grupo 14">
            <a:extLst>
              <a:ext uri="{FF2B5EF4-FFF2-40B4-BE49-F238E27FC236}">
                <a16:creationId xmlns:a16="http://schemas.microsoft.com/office/drawing/2014/main" id="{953022F7-8F95-D3A3-96F7-798F2A7C69A0}"/>
              </a:ext>
            </a:extLst>
          </p:cNvPr>
          <p:cNvGrpSpPr/>
          <p:nvPr/>
        </p:nvGrpSpPr>
        <p:grpSpPr>
          <a:xfrm>
            <a:off x="773723" y="4055684"/>
            <a:ext cx="9837336" cy="1046282"/>
            <a:chOff x="428897" y="2951874"/>
            <a:chExt cx="11334206" cy="1290883"/>
          </a:xfrm>
        </p:grpSpPr>
        <p:sp>
          <p:nvSpPr>
            <p:cNvPr id="8" name="Rectángulo: esquinas redondeadas 9">
              <a:extLst>
                <a:ext uri="{FF2B5EF4-FFF2-40B4-BE49-F238E27FC236}">
                  <a16:creationId xmlns:a16="http://schemas.microsoft.com/office/drawing/2014/main" id="{D1CA92AD-B950-4405-0ADB-132337A37425}"/>
                </a:ext>
              </a:extLst>
            </p:cNvPr>
            <p:cNvSpPr/>
            <p:nvPr/>
          </p:nvSpPr>
          <p:spPr>
            <a:xfrm>
              <a:off x="428897" y="2951874"/>
              <a:ext cx="11334206" cy="129088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9BB6C2DE-0D2C-C20A-5363-3A274B80A435}"/>
                </a:ext>
              </a:extLst>
            </p:cNvPr>
            <p:cNvSpPr txBox="1"/>
            <p:nvPr/>
          </p:nvSpPr>
          <p:spPr>
            <a:xfrm>
              <a:off x="1801555" y="3274545"/>
              <a:ext cx="9961548" cy="645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solidFill>
                    <a:srgbClr val="C00000"/>
                  </a:solidFill>
                </a:rPr>
                <a:t>Niewiele produktów jest testowanych</a:t>
              </a:r>
              <a:endParaRPr lang="en-GB" sz="2800" dirty="0">
                <a:solidFill>
                  <a:srgbClr val="C00000"/>
                </a:solidFill>
              </a:endParaRPr>
            </a:p>
          </p:txBody>
        </p:sp>
        <p:pic>
          <p:nvPicPr>
            <p:cNvPr id="10" name="Picture 7" descr="Icon&#10;&#10;Description automatically generated">
              <a:extLst>
                <a:ext uri="{FF2B5EF4-FFF2-40B4-BE49-F238E27FC236}">
                  <a16:creationId xmlns:a16="http://schemas.microsoft.com/office/drawing/2014/main" id="{F46CA820-90FA-C392-6482-078906504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95" y="3038368"/>
              <a:ext cx="1085662" cy="1117893"/>
            </a:xfrm>
            <a:prstGeom prst="rect">
              <a:avLst/>
            </a:prstGeom>
            <a:effectLst>
              <a:softEdge rad="114300"/>
            </a:effectLst>
          </p:spPr>
        </p:pic>
      </p:grpSp>
      <p:grpSp>
        <p:nvGrpSpPr>
          <p:cNvPr id="11" name="Grupo 13">
            <a:extLst>
              <a:ext uri="{FF2B5EF4-FFF2-40B4-BE49-F238E27FC236}">
                <a16:creationId xmlns:a16="http://schemas.microsoft.com/office/drawing/2014/main" id="{3A828135-848A-A6F6-D077-E4EB868F03A6}"/>
              </a:ext>
            </a:extLst>
          </p:cNvPr>
          <p:cNvGrpSpPr/>
          <p:nvPr/>
        </p:nvGrpSpPr>
        <p:grpSpPr>
          <a:xfrm>
            <a:off x="773723" y="5426110"/>
            <a:ext cx="9837336" cy="1046282"/>
            <a:chOff x="428897" y="4434178"/>
            <a:chExt cx="11334206" cy="1290883"/>
          </a:xfrm>
        </p:grpSpPr>
        <p:sp>
          <p:nvSpPr>
            <p:cNvPr id="12" name="Rectángulo: esquinas redondeadas 10">
              <a:extLst>
                <a:ext uri="{FF2B5EF4-FFF2-40B4-BE49-F238E27FC236}">
                  <a16:creationId xmlns:a16="http://schemas.microsoft.com/office/drawing/2014/main" id="{F4F2E3C7-7332-A6B7-D476-1FDD11F10FE8}"/>
                </a:ext>
              </a:extLst>
            </p:cNvPr>
            <p:cNvSpPr/>
            <p:nvPr/>
          </p:nvSpPr>
          <p:spPr>
            <a:xfrm>
              <a:off x="428897" y="4434178"/>
              <a:ext cx="11334206" cy="129088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D681B6F4-79AD-CB2F-75B9-8667767D4F20}"/>
                </a:ext>
              </a:extLst>
            </p:cNvPr>
            <p:cNvSpPr txBox="1"/>
            <p:nvPr/>
          </p:nvSpPr>
          <p:spPr>
            <a:xfrm>
              <a:off x="1864825" y="4756849"/>
              <a:ext cx="9574924" cy="645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solidFill>
                    <a:srgbClr val="C00000"/>
                  </a:solidFill>
                </a:rPr>
                <a:t>Nie wszystkie konstrukcje są efektywne</a:t>
              </a:r>
              <a:endParaRPr lang="en-GB" sz="2800" dirty="0">
                <a:solidFill>
                  <a:srgbClr val="C00000"/>
                </a:solidFill>
              </a:endParaRPr>
            </a:p>
          </p:txBody>
        </p:sp>
        <p:pic>
          <p:nvPicPr>
            <p:cNvPr id="14" name="Picture 8" descr="Icon&#10;&#10;Description automatically generated">
              <a:extLst>
                <a:ext uri="{FF2B5EF4-FFF2-40B4-BE49-F238E27FC236}">
                  <a16:creationId xmlns:a16="http://schemas.microsoft.com/office/drawing/2014/main" id="{64E35122-9185-6C7C-4F9A-EB11E1F25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95" y="4520672"/>
              <a:ext cx="1085662" cy="1117893"/>
            </a:xfrm>
            <a:prstGeom prst="rect">
              <a:avLst/>
            </a:prstGeom>
            <a:effectLst>
              <a:softEdge rad="114300"/>
            </a:effectLst>
          </p:spPr>
        </p:pic>
      </p:grp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8DDD92D-6F78-547E-1376-D9887E7482E7}"/>
              </a:ext>
            </a:extLst>
          </p:cNvPr>
          <p:cNvSpPr txBox="1"/>
          <p:nvPr/>
        </p:nvSpPr>
        <p:spPr>
          <a:xfrm>
            <a:off x="100484" y="1743461"/>
            <a:ext cx="9610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dostępnych rozwiązań osłon przeciwrozbryzgowych</a:t>
            </a:r>
          </a:p>
        </p:txBody>
      </p:sp>
    </p:spTree>
    <p:extLst>
      <p:ext uri="{BB962C8B-B14F-4D97-AF65-F5344CB8AC3E}">
        <p14:creationId xmlns:p14="http://schemas.microsoft.com/office/powerpoint/2010/main" val="1361949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grpSp>
        <p:nvGrpSpPr>
          <p:cNvPr id="3" name="Grupo 39">
            <a:extLst>
              <a:ext uri="{FF2B5EF4-FFF2-40B4-BE49-F238E27FC236}">
                <a16:creationId xmlns:a16="http://schemas.microsoft.com/office/drawing/2014/main" id="{92084788-23DD-72FF-B7AA-0BF8132823A6}"/>
              </a:ext>
            </a:extLst>
          </p:cNvPr>
          <p:cNvGrpSpPr/>
          <p:nvPr/>
        </p:nvGrpSpPr>
        <p:grpSpPr>
          <a:xfrm>
            <a:off x="599767" y="2955206"/>
            <a:ext cx="10176387" cy="1171900"/>
            <a:chOff x="428002" y="1747182"/>
            <a:chExt cx="11334206" cy="1290883"/>
          </a:xfrm>
        </p:grpSpPr>
        <p:sp>
          <p:nvSpPr>
            <p:cNvPr id="4" name="Rectángulo: esquinas redondeadas 21">
              <a:extLst>
                <a:ext uri="{FF2B5EF4-FFF2-40B4-BE49-F238E27FC236}">
                  <a16:creationId xmlns:a16="http://schemas.microsoft.com/office/drawing/2014/main" id="{A65F936A-6A07-4CE9-B6C3-2942D6992DEC}"/>
                </a:ext>
              </a:extLst>
            </p:cNvPr>
            <p:cNvSpPr/>
            <p:nvPr/>
          </p:nvSpPr>
          <p:spPr>
            <a:xfrm>
              <a:off x="428002" y="1747182"/>
              <a:ext cx="11334206" cy="129088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165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75527F54-EB8F-8017-89BD-9822ACA2480E}"/>
                </a:ext>
              </a:extLst>
            </p:cNvPr>
            <p:cNvSpPr txBox="1"/>
            <p:nvPr/>
          </p:nvSpPr>
          <p:spPr>
            <a:xfrm>
              <a:off x="1800660" y="1876455"/>
              <a:ext cx="9747106" cy="1050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800" b="1" dirty="0"/>
                <a:t>Wszystkie produkty są testowane na własnym stanowisku prób</a:t>
              </a:r>
              <a:endParaRPr lang="en-GB" sz="2800" dirty="0"/>
            </a:p>
          </p:txBody>
        </p:sp>
        <p:pic>
          <p:nvPicPr>
            <p:cNvPr id="6" name="Picture 20" descr="A logo on a black background&#10;&#10;Description automatically generated">
              <a:extLst>
                <a:ext uri="{FF2B5EF4-FFF2-40B4-BE49-F238E27FC236}">
                  <a16:creationId xmlns:a16="http://schemas.microsoft.com/office/drawing/2014/main" id="{C9C65CAC-9C9F-8FFC-1FE5-D991F3CE7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94" y="1789063"/>
              <a:ext cx="978978" cy="1117893"/>
            </a:xfrm>
            <a:prstGeom prst="rect">
              <a:avLst/>
            </a:prstGeom>
          </p:spPr>
        </p:pic>
      </p:grpSp>
      <p:grpSp>
        <p:nvGrpSpPr>
          <p:cNvPr id="7" name="Grupo 40">
            <a:extLst>
              <a:ext uri="{FF2B5EF4-FFF2-40B4-BE49-F238E27FC236}">
                <a16:creationId xmlns:a16="http://schemas.microsoft.com/office/drawing/2014/main" id="{9C19D210-F03E-7A36-425F-AA57F83B508B}"/>
              </a:ext>
            </a:extLst>
          </p:cNvPr>
          <p:cNvGrpSpPr/>
          <p:nvPr/>
        </p:nvGrpSpPr>
        <p:grpSpPr>
          <a:xfrm>
            <a:off x="599767" y="4355692"/>
            <a:ext cx="10687011" cy="1067231"/>
            <a:chOff x="428002" y="3343794"/>
            <a:chExt cx="11896620" cy="1290883"/>
          </a:xfrm>
        </p:grpSpPr>
        <p:sp>
          <p:nvSpPr>
            <p:cNvPr id="8" name="Rectángulo: esquinas redondeadas 32">
              <a:extLst>
                <a:ext uri="{FF2B5EF4-FFF2-40B4-BE49-F238E27FC236}">
                  <a16:creationId xmlns:a16="http://schemas.microsoft.com/office/drawing/2014/main" id="{72482E32-1927-0E7A-019E-A2938B8372F8}"/>
                </a:ext>
              </a:extLst>
            </p:cNvPr>
            <p:cNvSpPr/>
            <p:nvPr/>
          </p:nvSpPr>
          <p:spPr>
            <a:xfrm>
              <a:off x="428002" y="3343794"/>
              <a:ext cx="11334206" cy="129088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  <a:effectLst>
              <a:outerShdw blurRad="165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C0862DF8-DF2C-5895-5842-A98091234216}"/>
                </a:ext>
              </a:extLst>
            </p:cNvPr>
            <p:cNvSpPr txBox="1"/>
            <p:nvPr/>
          </p:nvSpPr>
          <p:spPr>
            <a:xfrm>
              <a:off x="1799932" y="3640997"/>
              <a:ext cx="10524690" cy="632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800" b="1" dirty="0"/>
                <a:t>Certyfikowane materiały i rozwiązania</a:t>
              </a:r>
              <a:endParaRPr lang="en-GB" sz="2800" dirty="0"/>
            </a:p>
          </p:txBody>
        </p:sp>
        <p:pic>
          <p:nvPicPr>
            <p:cNvPr id="10" name="Picture 20" descr="A logo on a black background&#10;&#10;Description automatically generated">
              <a:extLst>
                <a:ext uri="{FF2B5EF4-FFF2-40B4-BE49-F238E27FC236}">
                  <a16:creationId xmlns:a16="http://schemas.microsoft.com/office/drawing/2014/main" id="{778D84E1-86D5-CD36-953E-FC59A2AD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95" y="3427905"/>
              <a:ext cx="978382" cy="1117893"/>
            </a:xfrm>
            <a:prstGeom prst="rect">
              <a:avLst/>
            </a:prstGeom>
          </p:spPr>
        </p:pic>
      </p:grpSp>
      <p:grpSp>
        <p:nvGrpSpPr>
          <p:cNvPr id="11" name="Grupo 34">
            <a:extLst>
              <a:ext uri="{FF2B5EF4-FFF2-40B4-BE49-F238E27FC236}">
                <a16:creationId xmlns:a16="http://schemas.microsoft.com/office/drawing/2014/main" id="{BE3FC894-7ED2-9F97-F2E1-4314F072CA95}"/>
              </a:ext>
            </a:extLst>
          </p:cNvPr>
          <p:cNvGrpSpPr/>
          <p:nvPr/>
        </p:nvGrpSpPr>
        <p:grpSpPr>
          <a:xfrm>
            <a:off x="599767" y="5651508"/>
            <a:ext cx="10932116" cy="1019070"/>
            <a:chOff x="428002" y="1704952"/>
            <a:chExt cx="12162539" cy="1290883"/>
          </a:xfrm>
        </p:grpSpPr>
        <p:grpSp>
          <p:nvGrpSpPr>
            <p:cNvPr id="12" name="Grupo 35">
              <a:extLst>
                <a:ext uri="{FF2B5EF4-FFF2-40B4-BE49-F238E27FC236}">
                  <a16:creationId xmlns:a16="http://schemas.microsoft.com/office/drawing/2014/main" id="{67C154F3-7DCD-E59E-398C-FFF3C91CE662}"/>
                </a:ext>
              </a:extLst>
            </p:cNvPr>
            <p:cNvGrpSpPr/>
            <p:nvPr/>
          </p:nvGrpSpPr>
          <p:grpSpPr>
            <a:xfrm>
              <a:off x="428002" y="1704952"/>
              <a:ext cx="12162539" cy="1290883"/>
              <a:chOff x="428897" y="1469570"/>
              <a:chExt cx="12162539" cy="1290883"/>
            </a:xfrm>
          </p:grpSpPr>
          <p:sp>
            <p:nvSpPr>
              <p:cNvPr id="14" name="Rectángulo: esquinas redondeadas 37">
                <a:extLst>
                  <a:ext uri="{FF2B5EF4-FFF2-40B4-BE49-F238E27FC236}">
                    <a16:creationId xmlns:a16="http://schemas.microsoft.com/office/drawing/2014/main" id="{36362607-AE74-D1D8-79FE-B4864258D91F}"/>
                  </a:ext>
                </a:extLst>
              </p:cNvPr>
              <p:cNvSpPr/>
              <p:nvPr/>
            </p:nvSpPr>
            <p:spPr>
              <a:xfrm>
                <a:off x="428897" y="1469570"/>
                <a:ext cx="11334206" cy="1290883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  <a:effectLst>
                <a:outerShdw blurRad="1651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3CA61CC8-294A-F481-AFB2-67A289D9A1C1}"/>
                  </a:ext>
                </a:extLst>
              </p:cNvPr>
              <p:cNvSpPr txBox="1"/>
              <p:nvPr/>
            </p:nvSpPr>
            <p:spPr>
              <a:xfrm>
                <a:off x="1800046" y="1742249"/>
                <a:ext cx="10791390" cy="662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l-PL" sz="2800" b="1" dirty="0"/>
                  <a:t>Własne rozwiązania </a:t>
                </a:r>
                <a:endParaRPr lang="en-GB" sz="2800" dirty="0"/>
              </a:p>
            </p:txBody>
          </p:sp>
        </p:grpSp>
        <p:pic>
          <p:nvPicPr>
            <p:cNvPr id="13" name="Picture 20" descr="A logo on a black background&#10;&#10;Description automatically generated">
              <a:extLst>
                <a:ext uri="{FF2B5EF4-FFF2-40B4-BE49-F238E27FC236}">
                  <a16:creationId xmlns:a16="http://schemas.microsoft.com/office/drawing/2014/main" id="{5535380D-AC23-095C-8A39-14ADE4CA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394" y="1789062"/>
              <a:ext cx="977743" cy="1117892"/>
            </a:xfrm>
            <a:prstGeom prst="rect">
              <a:avLst/>
            </a:prstGeom>
          </p:spPr>
        </p:pic>
      </p:grpSp>
      <p:pic>
        <p:nvPicPr>
          <p:cNvPr id="16" name="Picture 9" descr="A black background with red and grey letters&#10;&#10;Description automatically generated">
            <a:extLst>
              <a:ext uri="{FF2B5EF4-FFF2-40B4-BE49-F238E27FC236}">
                <a16:creationId xmlns:a16="http://schemas.microsoft.com/office/drawing/2014/main" id="{70F347C1-D958-3D57-0318-C7A4B2507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758" y="1397870"/>
            <a:ext cx="5047520" cy="1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00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6F62AFA7-6C81-4E75-9CFD-627DA5D7C66E}"/>
              </a:ext>
            </a:extLst>
          </p:cNvPr>
          <p:cNvSpPr txBox="1">
            <a:spLocks/>
          </p:cNvSpPr>
          <p:nvPr/>
        </p:nvSpPr>
        <p:spPr>
          <a:xfrm>
            <a:off x="3182221" y="823263"/>
            <a:ext cx="7610753" cy="55565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FB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l-PL" cap="small" dirty="0"/>
              <a:t>Obszary działalności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DD91F49-98FC-C1D1-E465-EA7002210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8" y="4155278"/>
            <a:ext cx="2937241" cy="17244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E12809-4E7F-5774-6439-0FDDB6CA3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11" y="4155278"/>
            <a:ext cx="2937241" cy="172440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380C38D-712B-3598-BEBB-B20D7941F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55" y="4155278"/>
            <a:ext cx="2937241" cy="172440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7AE250B8-A573-3C4C-DCAE-9E9EDDDBC2D0}"/>
              </a:ext>
            </a:extLst>
          </p:cNvPr>
          <p:cNvSpPr/>
          <p:nvPr/>
        </p:nvSpPr>
        <p:spPr>
          <a:xfrm>
            <a:off x="988016" y="3545800"/>
            <a:ext cx="2351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b="1" dirty="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Przemysł chemiczny</a:t>
            </a:r>
            <a:endParaRPr lang="pl-PL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93E29C-F652-72A3-1F45-04CD3BA3C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1" y="1826846"/>
            <a:ext cx="2937242" cy="172440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025E2D58-A711-77F4-37DA-2B22B596D49B}"/>
              </a:ext>
            </a:extLst>
          </p:cNvPr>
          <p:cNvSpPr/>
          <p:nvPr/>
        </p:nvSpPr>
        <p:spPr>
          <a:xfrm>
            <a:off x="4366350" y="3545800"/>
            <a:ext cx="2651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b="1" dirty="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Przemysł energetyczny</a:t>
            </a:r>
            <a:endParaRPr lang="pl-PL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315BCE5-DF3A-79F7-AC47-140D0CD01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11" y="1826846"/>
            <a:ext cx="2937242" cy="172440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44E0863-C6B2-D116-ACA4-0CA0ACD0B6E4}"/>
              </a:ext>
            </a:extLst>
          </p:cNvPr>
          <p:cNvSpPr/>
          <p:nvPr/>
        </p:nvSpPr>
        <p:spPr>
          <a:xfrm>
            <a:off x="8313828" y="354580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altLang="pl-PL" b="1" dirty="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Ciepłownictwo</a:t>
            </a:r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ACDCC8C-AA89-C7F4-D15D-8FFC440F0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56" y="1821569"/>
            <a:ext cx="2937242" cy="1724401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787D1587-BD15-E0CB-436A-6F887CA9DE4B}"/>
              </a:ext>
            </a:extLst>
          </p:cNvPr>
          <p:cNvSpPr/>
          <p:nvPr/>
        </p:nvSpPr>
        <p:spPr>
          <a:xfrm>
            <a:off x="1489834" y="5880290"/>
            <a:ext cx="134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altLang="pl-PL" b="1" dirty="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Wodociągi</a:t>
            </a:r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9B33C0C-0D39-BDEA-5CF1-D6540F372632}"/>
              </a:ext>
            </a:extLst>
          </p:cNvPr>
          <p:cNvSpPr/>
          <p:nvPr/>
        </p:nvSpPr>
        <p:spPr>
          <a:xfrm>
            <a:off x="4404391" y="5879679"/>
            <a:ext cx="2574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altLang="pl-PL" b="1" dirty="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Oczyszczalnie ścieków</a:t>
            </a:r>
            <a:endParaRPr lang="pl-PL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37F523C-A5E2-A37F-117E-5D5968EDDAB3}"/>
              </a:ext>
            </a:extLst>
          </p:cNvPr>
          <p:cNvSpPr/>
          <p:nvPr/>
        </p:nvSpPr>
        <p:spPr>
          <a:xfrm>
            <a:off x="8030590" y="5879679"/>
            <a:ext cx="2366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b="1" dirty="0">
                <a:solidFill>
                  <a:srgbClr val="016DB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Przemysł spożywczy</a:t>
            </a:r>
            <a:endParaRPr lang="pl-PL" dirty="0">
              <a:solidFill>
                <a:srgbClr val="016DB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597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1A37C439-9627-1148-6F12-07EBD6A70430}"/>
              </a:ext>
            </a:extLst>
          </p:cNvPr>
          <p:cNvSpPr txBox="1"/>
          <p:nvPr/>
        </p:nvSpPr>
        <p:spPr>
          <a:xfrm>
            <a:off x="346954" y="2678342"/>
            <a:ext cx="3320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workowe</a:t>
            </a:r>
            <a:endParaRPr lang="en-GB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Screen Clipping">
            <a:extLst>
              <a:ext uri="{FF2B5EF4-FFF2-40B4-BE49-F238E27FC236}">
                <a16:creationId xmlns:a16="http://schemas.microsoft.com/office/drawing/2014/main" id="{C1A7B98E-1532-72BB-701F-D4DA026E4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72" y="2386260"/>
            <a:ext cx="1117782" cy="110738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Picture 3" descr="Screen Clipping">
            <a:extLst>
              <a:ext uri="{FF2B5EF4-FFF2-40B4-BE49-F238E27FC236}">
                <a16:creationId xmlns:a16="http://schemas.microsoft.com/office/drawing/2014/main" id="{103160B8-F880-3C78-3905-80BE767E2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74" y="2239428"/>
            <a:ext cx="1246522" cy="134205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Picture 4" descr="Screen Clipping">
            <a:extLst>
              <a:ext uri="{FF2B5EF4-FFF2-40B4-BE49-F238E27FC236}">
                <a16:creationId xmlns:a16="http://schemas.microsoft.com/office/drawing/2014/main" id="{F7CABD2D-FAA1-D89A-24FF-2FFB8D9E6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29" y="2425157"/>
            <a:ext cx="989911" cy="97184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F3F3D23-476E-AC1D-0273-E720BFE79639}"/>
              </a:ext>
            </a:extLst>
          </p:cNvPr>
          <p:cNvSpPr txBox="1"/>
          <p:nvPr/>
        </p:nvSpPr>
        <p:spPr>
          <a:xfrm>
            <a:off x="288846" y="4138476"/>
            <a:ext cx="312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opaski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81ED3C5-2117-571C-077B-2BB99B625883}"/>
              </a:ext>
            </a:extLst>
          </p:cNvPr>
          <p:cNvSpPr/>
          <p:nvPr/>
        </p:nvSpPr>
        <p:spPr>
          <a:xfrm>
            <a:off x="4322296" y="3573602"/>
            <a:ext cx="6169732" cy="12653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7" descr="Screen Clipping">
            <a:extLst>
              <a:ext uri="{FF2B5EF4-FFF2-40B4-BE49-F238E27FC236}">
                <a16:creationId xmlns:a16="http://schemas.microsoft.com/office/drawing/2014/main" id="{B9FD710E-5FB6-ACE0-4E3C-61FF066E9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5330" y="3786409"/>
            <a:ext cx="1014912" cy="122735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4" name="Picture 8" descr="Screen Clipping">
            <a:extLst>
              <a:ext uri="{FF2B5EF4-FFF2-40B4-BE49-F238E27FC236}">
                <a16:creationId xmlns:a16="http://schemas.microsoft.com/office/drawing/2014/main" id="{222FB748-AE6D-ED31-A8DE-F3139139E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92" y="3970296"/>
            <a:ext cx="1203972" cy="85958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5" name="Picture 18" descr="Screen Clipping">
            <a:extLst>
              <a:ext uri="{FF2B5EF4-FFF2-40B4-BE49-F238E27FC236}">
                <a16:creationId xmlns:a16="http://schemas.microsoft.com/office/drawing/2014/main" id="{0ECAEB3F-87E0-8B6D-F5EE-97FFF8FBB4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09" y="4003111"/>
            <a:ext cx="1414234" cy="82371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Picture 19" descr="Screen Clipping">
            <a:extLst>
              <a:ext uri="{FF2B5EF4-FFF2-40B4-BE49-F238E27FC236}">
                <a16:creationId xmlns:a16="http://schemas.microsoft.com/office/drawing/2014/main" id="{C5787913-32C9-6015-0FC5-D3893AABE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54" y="3763484"/>
            <a:ext cx="1192542" cy="127320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56A9288C-BAC4-94D8-43A4-591B4523C156}"/>
              </a:ext>
            </a:extLst>
          </p:cNvPr>
          <p:cNvSpPr txBox="1"/>
          <p:nvPr/>
        </p:nvSpPr>
        <p:spPr>
          <a:xfrm>
            <a:off x="513899" y="5673337"/>
            <a:ext cx="3320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plastikowe</a:t>
            </a: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Picture 22" descr="Screen Clipping">
            <a:extLst>
              <a:ext uri="{FF2B5EF4-FFF2-40B4-BE49-F238E27FC236}">
                <a16:creationId xmlns:a16="http://schemas.microsoft.com/office/drawing/2014/main" id="{BE7E64E1-5192-66A5-C2D5-99FD947DB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29" y="5316815"/>
            <a:ext cx="1147946" cy="112780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21" name="Picture 23">
            <a:extLst>
              <a:ext uri="{FF2B5EF4-FFF2-40B4-BE49-F238E27FC236}">
                <a16:creationId xmlns:a16="http://schemas.microsoft.com/office/drawing/2014/main" id="{87A6B05A-4D3A-F772-0300-73EEA01335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7267" y="5410984"/>
            <a:ext cx="1083365" cy="1047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F98B80B-5B1A-8B51-1A4A-B54698407EFA}"/>
              </a:ext>
            </a:extLst>
          </p:cNvPr>
          <p:cNvSpPr txBox="1"/>
          <p:nvPr/>
        </p:nvSpPr>
        <p:spPr>
          <a:xfrm>
            <a:off x="0" y="1605262"/>
            <a:ext cx="733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Typowe rozwiązania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dostępne na rynku</a:t>
            </a:r>
          </a:p>
        </p:txBody>
      </p:sp>
    </p:spTree>
    <p:extLst>
      <p:ext uri="{BB962C8B-B14F-4D97-AF65-F5344CB8AC3E}">
        <p14:creationId xmlns:p14="http://schemas.microsoft.com/office/powerpoint/2010/main" val="2316765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CBBF3E5-0962-C29E-6B7A-1054ABA9190D}"/>
              </a:ext>
            </a:extLst>
          </p:cNvPr>
          <p:cNvSpPr txBox="1"/>
          <p:nvPr/>
        </p:nvSpPr>
        <p:spPr>
          <a:xfrm>
            <a:off x="0" y="1605262"/>
            <a:ext cx="397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Osłony workowe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00286B5C-112E-9ADB-4300-D09E62FADF01}"/>
              </a:ext>
            </a:extLst>
          </p:cNvPr>
          <p:cNvSpPr txBox="1"/>
          <p:nvPr/>
        </p:nvSpPr>
        <p:spPr>
          <a:xfrm>
            <a:off x="558810" y="2711306"/>
            <a:ext cx="607631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Te same rozwiązania od lat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60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Zawiązywane wokół kołnierzy </a:t>
            </a:r>
            <a:b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za pomocą sznurków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Użyteczne dla niestandardowych rozwiązań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Screen Clipping">
            <a:extLst>
              <a:ext uri="{FF2B5EF4-FFF2-40B4-BE49-F238E27FC236}">
                <a16:creationId xmlns:a16="http://schemas.microsoft.com/office/drawing/2014/main" id="{3BF5A689-8A3C-EAEF-5B57-AA0A47335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78" y="2128482"/>
            <a:ext cx="1132677" cy="112214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3" descr="Screen Clipping">
            <a:extLst>
              <a:ext uri="{FF2B5EF4-FFF2-40B4-BE49-F238E27FC236}">
                <a16:creationId xmlns:a16="http://schemas.microsoft.com/office/drawing/2014/main" id="{9704EFE6-3571-90A6-6808-306E58989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14" y="1945660"/>
            <a:ext cx="1363935" cy="146847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Picture 4" descr="Screen Clipping">
            <a:extLst>
              <a:ext uri="{FF2B5EF4-FFF2-40B4-BE49-F238E27FC236}">
                <a16:creationId xmlns:a16="http://schemas.microsoft.com/office/drawing/2014/main" id="{69C48281-9D83-15F1-F542-48B27D0D0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8" y="2230299"/>
            <a:ext cx="1003102" cy="984796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8" name="Grupo 14">
            <a:extLst>
              <a:ext uri="{FF2B5EF4-FFF2-40B4-BE49-F238E27FC236}">
                <a16:creationId xmlns:a16="http://schemas.microsoft.com/office/drawing/2014/main" id="{F355A8FC-0E6E-BB11-334F-D7D80591C7EE}"/>
              </a:ext>
            </a:extLst>
          </p:cNvPr>
          <p:cNvGrpSpPr/>
          <p:nvPr/>
        </p:nvGrpSpPr>
        <p:grpSpPr>
          <a:xfrm>
            <a:off x="6696673" y="3300267"/>
            <a:ext cx="4383477" cy="3523986"/>
            <a:chOff x="7881128" y="3497171"/>
            <a:chExt cx="3798499" cy="3053708"/>
          </a:xfrm>
        </p:grpSpPr>
        <p:pic>
          <p:nvPicPr>
            <p:cNvPr id="9" name="Picture 17" descr="A drawing of a device&#10;&#10;Description automatically generated">
              <a:extLst>
                <a:ext uri="{FF2B5EF4-FFF2-40B4-BE49-F238E27FC236}">
                  <a16:creationId xmlns:a16="http://schemas.microsoft.com/office/drawing/2014/main" id="{9D11A598-3A91-04B4-C882-6C6BF2E6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58608" y="3528322"/>
              <a:ext cx="1821019" cy="1630245"/>
            </a:xfrm>
            <a:prstGeom prst="rect">
              <a:avLst/>
            </a:prstGeom>
          </p:spPr>
        </p:pic>
        <p:pic>
          <p:nvPicPr>
            <p:cNvPr id="10" name="Picture 25" descr="Diagram of a tube with a tube and a tube with a tube and a tube with a tube with a tube and a tube with a tube with a tube with a tube and a tube with a&#10;&#10;Description automatically generated">
              <a:extLst>
                <a:ext uri="{FF2B5EF4-FFF2-40B4-BE49-F238E27FC236}">
                  <a16:creationId xmlns:a16="http://schemas.microsoft.com/office/drawing/2014/main" id="{9578ABBA-C48E-FCD7-1598-C95B5AC48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1128" y="4946648"/>
              <a:ext cx="1803675" cy="1604231"/>
            </a:xfrm>
            <a:prstGeom prst="rect">
              <a:avLst/>
            </a:prstGeom>
          </p:spPr>
        </p:pic>
        <p:pic>
          <p:nvPicPr>
            <p:cNvPr id="11" name="Picture 27" descr="A drawing of a circular object&#10;&#10;Description automatically generated">
              <a:extLst>
                <a:ext uri="{FF2B5EF4-FFF2-40B4-BE49-F238E27FC236}">
                  <a16:creationId xmlns:a16="http://schemas.microsoft.com/office/drawing/2014/main" id="{400197A9-CA06-7255-04C0-40B98992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95458" y="4970872"/>
              <a:ext cx="1758976" cy="1555782"/>
            </a:xfrm>
            <a:prstGeom prst="rect">
              <a:avLst/>
            </a:prstGeom>
          </p:spPr>
        </p:pic>
        <p:pic>
          <p:nvPicPr>
            <p:cNvPr id="12" name="Picture 15" descr="A drawing of a propeller&#10;&#10;Description automatically generated">
              <a:extLst>
                <a:ext uri="{FF2B5EF4-FFF2-40B4-BE49-F238E27FC236}">
                  <a16:creationId xmlns:a16="http://schemas.microsoft.com/office/drawing/2014/main" id="{F6141F0E-CDE3-DC43-35FD-EF343E7E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1128" y="3497171"/>
              <a:ext cx="1821019" cy="1621575"/>
            </a:xfrm>
            <a:prstGeom prst="rect">
              <a:avLst/>
            </a:prstGeom>
          </p:spPr>
        </p:pic>
      </p:grpSp>
      <p:pic>
        <p:nvPicPr>
          <p:cNvPr id="13" name="Picture 5" descr="A couple of pipes with nozzles&#10;&#10;Description automatically generated">
            <a:extLst>
              <a:ext uri="{FF2B5EF4-FFF2-40B4-BE49-F238E27FC236}">
                <a16:creationId xmlns:a16="http://schemas.microsoft.com/office/drawing/2014/main" id="{37A8A361-696D-BC5F-0CC3-229804DA1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/>
          <a:stretch/>
        </p:blipFill>
        <p:spPr>
          <a:xfrm>
            <a:off x="514230" y="5171568"/>
            <a:ext cx="5650727" cy="11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3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B184275-75FF-2F1B-337D-A9D5DA382F1C}"/>
              </a:ext>
            </a:extLst>
          </p:cNvPr>
          <p:cNvSpPr txBox="1"/>
          <p:nvPr/>
        </p:nvSpPr>
        <p:spPr>
          <a:xfrm>
            <a:off x="0" y="1605262"/>
            <a:ext cx="556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Osłony workowe - </a:t>
            </a: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ograniczenia</a:t>
            </a:r>
          </a:p>
        </p:txBody>
      </p:sp>
      <p:pic>
        <p:nvPicPr>
          <p:cNvPr id="4" name="Picture 7" descr="A close-up of a bag on a pole&#10;&#10;Description automatically generated">
            <a:extLst>
              <a:ext uri="{FF2B5EF4-FFF2-40B4-BE49-F238E27FC236}">
                <a16:creationId xmlns:a16="http://schemas.microsoft.com/office/drawing/2014/main" id="{4B2D19A3-479C-5D7E-FA78-A9EC10E16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5560" r="6781" b="7646"/>
          <a:stretch/>
        </p:blipFill>
        <p:spPr>
          <a:xfrm>
            <a:off x="6470732" y="2362389"/>
            <a:ext cx="1594145" cy="1571207"/>
          </a:xfrm>
          <a:prstGeom prst="rect">
            <a:avLst/>
          </a:prstGeom>
          <a:effectLst/>
        </p:spPr>
      </p:pic>
      <p:pic>
        <p:nvPicPr>
          <p:cNvPr id="5" name="Picture 8" descr="A close-up of a pipe&#10;&#10;Description automatically generated">
            <a:extLst>
              <a:ext uri="{FF2B5EF4-FFF2-40B4-BE49-F238E27FC236}">
                <a16:creationId xmlns:a16="http://schemas.microsoft.com/office/drawing/2014/main" id="{791C14A1-809D-4FFE-17B7-502212FFE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" t="4198" r="674" b="2224"/>
          <a:stretch/>
        </p:blipFill>
        <p:spPr>
          <a:xfrm>
            <a:off x="8207206" y="2362389"/>
            <a:ext cx="1237561" cy="1590432"/>
          </a:xfrm>
          <a:prstGeom prst="rect">
            <a:avLst/>
          </a:prstGeom>
          <a:effectLst/>
        </p:spPr>
      </p:pic>
      <p:pic>
        <p:nvPicPr>
          <p:cNvPr id="6" name="Picture 10" descr="A white cloth covering a pipe&#10;&#10;Description automatically generated with medium confidence">
            <a:extLst>
              <a:ext uri="{FF2B5EF4-FFF2-40B4-BE49-F238E27FC236}">
                <a16:creationId xmlns:a16="http://schemas.microsoft.com/office/drawing/2014/main" id="{70603A00-55F8-8B67-AB8D-521384C80F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4499" b="6806"/>
          <a:stretch/>
        </p:blipFill>
        <p:spPr>
          <a:xfrm>
            <a:off x="9607419" y="2362389"/>
            <a:ext cx="1237562" cy="1571207"/>
          </a:xfrm>
          <a:prstGeom prst="rect">
            <a:avLst/>
          </a:prstGeom>
          <a:effectLst/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4C34E723-9AC2-ABD7-24CC-6B8AA42180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92" y="4087290"/>
            <a:ext cx="1640080" cy="1814764"/>
          </a:xfrm>
          <a:prstGeom prst="rect">
            <a:avLst/>
          </a:prstGeom>
          <a:effectLst/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0441A4DE-DFB7-6B9B-BC33-FFEC6A065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986" y="4088366"/>
            <a:ext cx="1629250" cy="1813688"/>
          </a:xfrm>
          <a:prstGeom prst="rect">
            <a:avLst/>
          </a:prstGeom>
          <a:effectLst/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BC77860-FE1E-6AB5-B172-B2BB5834F421}"/>
              </a:ext>
            </a:extLst>
          </p:cNvPr>
          <p:cNvSpPr txBox="1"/>
          <p:nvPr/>
        </p:nvSpPr>
        <p:spPr>
          <a:xfrm>
            <a:off x="463511" y="2860590"/>
            <a:ext cx="60763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Utrudniony montaż i demontaż (wiązanie) zwłaszcza w rękawicach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Nie nadają się do ponownego użycia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Ograniczona odporność na warunki atmosferyczne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Już proces szycia może zapoczątkować uszkodzenia materiału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92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pic>
        <p:nvPicPr>
          <p:cNvPr id="3" name="Picture 16" descr="Screen Clipping">
            <a:extLst>
              <a:ext uri="{FF2B5EF4-FFF2-40B4-BE49-F238E27FC236}">
                <a16:creationId xmlns:a16="http://schemas.microsoft.com/office/drawing/2014/main" id="{A4CBD978-A1D4-4886-C8CD-D3025A740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0491" y="2636795"/>
            <a:ext cx="1052370" cy="124371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17" descr="Screen Clipping">
            <a:extLst>
              <a:ext uri="{FF2B5EF4-FFF2-40B4-BE49-F238E27FC236}">
                <a16:creationId xmlns:a16="http://schemas.microsoft.com/office/drawing/2014/main" id="{3C701CBB-39D0-CA55-FD3C-89BE9A6D5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38" y="2812997"/>
            <a:ext cx="1220015" cy="89130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18" descr="Screen Clipping">
            <a:extLst>
              <a:ext uri="{FF2B5EF4-FFF2-40B4-BE49-F238E27FC236}">
                <a16:creationId xmlns:a16="http://schemas.microsoft.com/office/drawing/2014/main" id="{3D606DD3-2BD2-3E67-84DF-F2DFFF374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94" y="2847023"/>
            <a:ext cx="1433079" cy="85411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19" descr="Screen Clipping">
            <a:extLst>
              <a:ext uri="{FF2B5EF4-FFF2-40B4-BE49-F238E27FC236}">
                <a16:creationId xmlns:a16="http://schemas.microsoft.com/office/drawing/2014/main" id="{A6481AF8-C93D-1F2A-C11C-458B5BE18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41" y="2598552"/>
            <a:ext cx="1208433" cy="132019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2A493C1-499E-AED1-0A04-A25E121E7A63}"/>
              </a:ext>
            </a:extLst>
          </p:cNvPr>
          <p:cNvSpPr txBox="1"/>
          <p:nvPr/>
        </p:nvSpPr>
        <p:spPr>
          <a:xfrm>
            <a:off x="-3125" y="1660013"/>
            <a:ext cx="588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Opaski i osłony tworzywowe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23F2E8D-99D3-B082-AE72-031FA2DA6A92}"/>
              </a:ext>
            </a:extLst>
          </p:cNvPr>
          <p:cNvSpPr txBox="1"/>
          <p:nvPr/>
        </p:nvSpPr>
        <p:spPr>
          <a:xfrm>
            <a:off x="783285" y="2588591"/>
            <a:ext cx="4741666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Brak systemu rozproszenia</a:t>
            </a:r>
            <a:b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ciśnienia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Mała efektywność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Praktycznie nieuniknione </a:t>
            </a:r>
            <a:b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rozpylanie boczne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Niska trwałość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Wrażliwość na czynniki atmosferyczne</a:t>
            </a:r>
            <a:endParaRPr lang="en-GB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1" descr="Screen Clipping">
            <a:extLst>
              <a:ext uri="{FF2B5EF4-FFF2-40B4-BE49-F238E27FC236}">
                <a16:creationId xmlns:a16="http://schemas.microsoft.com/office/drawing/2014/main" id="{66DA3CBA-97E9-FA72-F351-2A4635141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33" y="4408011"/>
            <a:ext cx="1539694" cy="154788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18E112C-CD5B-F539-8656-308EFFED02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8932" y="4482634"/>
            <a:ext cx="1486892" cy="14055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95538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pic>
        <p:nvPicPr>
          <p:cNvPr id="3" name="Picture 9" descr="A black background with red and grey letters&#10;&#10;Description automatically generated">
            <a:extLst>
              <a:ext uri="{FF2B5EF4-FFF2-40B4-BE49-F238E27FC236}">
                <a16:creationId xmlns:a16="http://schemas.microsoft.com/office/drawing/2014/main" id="{75126612-BADD-A942-1835-DC0E48667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211" y="2181858"/>
            <a:ext cx="6214385" cy="181125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C4A3018-8228-F6E2-8C4B-73AEC9497316}"/>
              </a:ext>
            </a:extLst>
          </p:cNvPr>
          <p:cNvSpPr txBox="1"/>
          <p:nvPr/>
        </p:nvSpPr>
        <p:spPr>
          <a:xfrm>
            <a:off x="2280442" y="1638658"/>
            <a:ext cx="634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Opaski </a:t>
            </a:r>
            <a:r>
              <a:rPr lang="pl-PL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antyrozbryzgowe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áfico 11" descr="Cronómetro 33% con relleno sólido">
            <a:extLst>
              <a:ext uri="{FF2B5EF4-FFF2-40B4-BE49-F238E27FC236}">
                <a16:creationId xmlns:a16="http://schemas.microsoft.com/office/drawing/2014/main" id="{7745FCF0-8A3E-F09D-C978-21EF2D402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3879" y="4923458"/>
            <a:ext cx="1035827" cy="941350"/>
          </a:xfrm>
          <a:prstGeom prst="rect">
            <a:avLst/>
          </a:prstGeom>
        </p:spPr>
      </p:pic>
      <p:pic>
        <p:nvPicPr>
          <p:cNvPr id="10" name="Gráfico 15" descr="Lista de comprobación con relleno sólido">
            <a:extLst>
              <a:ext uri="{FF2B5EF4-FFF2-40B4-BE49-F238E27FC236}">
                <a16:creationId xmlns:a16="http://schemas.microsoft.com/office/drawing/2014/main" id="{50158E1E-7C50-F796-1BF7-83458CF16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69188" y="4599010"/>
            <a:ext cx="1393009" cy="1393009"/>
          </a:xfrm>
          <a:prstGeom prst="rect">
            <a:avLst/>
          </a:prstGeom>
        </p:spPr>
      </p:pic>
      <p:pic>
        <p:nvPicPr>
          <p:cNvPr id="13" name="Gráfico 17" descr="Rollo de diplomas con relleno sólido">
            <a:extLst>
              <a:ext uri="{FF2B5EF4-FFF2-40B4-BE49-F238E27FC236}">
                <a16:creationId xmlns:a16="http://schemas.microsoft.com/office/drawing/2014/main" id="{C330A846-E3CF-AFAE-1AF4-986237E06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69028" y="4458914"/>
            <a:ext cx="1948506" cy="1948506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5855DFB-6454-3387-304A-D2A135C66C72}"/>
              </a:ext>
            </a:extLst>
          </p:cNvPr>
          <p:cNvSpPr txBox="1"/>
          <p:nvPr/>
        </p:nvSpPr>
        <p:spPr>
          <a:xfrm>
            <a:off x="515552" y="5987017"/>
            <a:ext cx="987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Szybki montaż                   Testowane                  Certyfikowane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E91F3A2-8F94-37C7-6AF5-1CB92FE1E040}"/>
              </a:ext>
            </a:extLst>
          </p:cNvPr>
          <p:cNvSpPr txBox="1"/>
          <p:nvPr/>
        </p:nvSpPr>
        <p:spPr>
          <a:xfrm>
            <a:off x="1894709" y="3923051"/>
            <a:ext cx="714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technologią rozproszenia ciśnienia (PDT)</a:t>
            </a:r>
          </a:p>
        </p:txBody>
      </p:sp>
    </p:spTree>
    <p:extLst>
      <p:ext uri="{BB962C8B-B14F-4D97-AF65-F5344CB8AC3E}">
        <p14:creationId xmlns:p14="http://schemas.microsoft.com/office/powerpoint/2010/main" val="1572884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grpSp>
        <p:nvGrpSpPr>
          <p:cNvPr id="3" name="Grupo 13">
            <a:extLst>
              <a:ext uri="{FF2B5EF4-FFF2-40B4-BE49-F238E27FC236}">
                <a16:creationId xmlns:a16="http://schemas.microsoft.com/office/drawing/2014/main" id="{7909EB77-01D5-1E75-0737-BD583B58C99B}"/>
              </a:ext>
            </a:extLst>
          </p:cNvPr>
          <p:cNvGrpSpPr/>
          <p:nvPr/>
        </p:nvGrpSpPr>
        <p:grpSpPr>
          <a:xfrm>
            <a:off x="1592825" y="1897626"/>
            <a:ext cx="3533977" cy="4404740"/>
            <a:chOff x="619174" y="628650"/>
            <a:chExt cx="4635980" cy="5695950"/>
          </a:xfrm>
        </p:grpSpPr>
        <p:sp>
          <p:nvSpPr>
            <p:cNvPr id="4" name="Rectángulo: esquinas redondeadas 11">
              <a:extLst>
                <a:ext uri="{FF2B5EF4-FFF2-40B4-BE49-F238E27FC236}">
                  <a16:creationId xmlns:a16="http://schemas.microsoft.com/office/drawing/2014/main" id="{D719B93C-627D-49B0-0AF4-F4B97A0B30E5}"/>
                </a:ext>
              </a:extLst>
            </p:cNvPr>
            <p:cNvSpPr/>
            <p:nvPr/>
          </p:nvSpPr>
          <p:spPr>
            <a:xfrm>
              <a:off x="619174" y="628650"/>
              <a:ext cx="4635980" cy="5695950"/>
            </a:xfrm>
            <a:prstGeom prst="roundRect">
              <a:avLst>
                <a:gd name="adj" fmla="val 14202"/>
              </a:avLst>
            </a:prstGeom>
            <a:solidFill>
              <a:schemeClr val="bg1"/>
            </a:solidFill>
            <a:ln>
              <a:noFill/>
            </a:ln>
            <a:effectLst>
              <a:outerShdw blurRad="4572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01B364D-6E40-8D90-AF14-AA3A9D4B7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748" y="919690"/>
              <a:ext cx="3601927" cy="4014087"/>
            </a:xfrm>
            <a:prstGeom prst="rect">
              <a:avLst/>
            </a:prstGeom>
          </p:spPr>
        </p:pic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42CBA346-53E9-26AB-F0E0-949872E03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2" y="5224817"/>
              <a:ext cx="4048818" cy="891914"/>
            </a:xfrm>
            <a:prstGeom prst="rect">
              <a:avLst/>
            </a:prstGeom>
          </p:spPr>
        </p:pic>
      </p:grpSp>
      <p:grpSp>
        <p:nvGrpSpPr>
          <p:cNvPr id="7" name="Grupo 12">
            <a:extLst>
              <a:ext uri="{FF2B5EF4-FFF2-40B4-BE49-F238E27FC236}">
                <a16:creationId xmlns:a16="http://schemas.microsoft.com/office/drawing/2014/main" id="{8B4F538B-09D2-81D3-EA00-B162DB79FD45}"/>
              </a:ext>
            </a:extLst>
          </p:cNvPr>
          <p:cNvGrpSpPr/>
          <p:nvPr/>
        </p:nvGrpSpPr>
        <p:grpSpPr>
          <a:xfrm>
            <a:off x="6096000" y="1897627"/>
            <a:ext cx="3687097" cy="4404740"/>
            <a:chOff x="6896100" y="628650"/>
            <a:chExt cx="4635980" cy="5695950"/>
          </a:xfrm>
        </p:grpSpPr>
        <p:sp>
          <p:nvSpPr>
            <p:cNvPr id="8" name="Rectángulo: esquinas redondeadas 10">
              <a:extLst>
                <a:ext uri="{FF2B5EF4-FFF2-40B4-BE49-F238E27FC236}">
                  <a16:creationId xmlns:a16="http://schemas.microsoft.com/office/drawing/2014/main" id="{BE86E3AB-F284-84B4-1036-7BCF77E7B5D7}"/>
                </a:ext>
              </a:extLst>
            </p:cNvPr>
            <p:cNvSpPr/>
            <p:nvPr/>
          </p:nvSpPr>
          <p:spPr>
            <a:xfrm>
              <a:off x="6896100" y="628650"/>
              <a:ext cx="4635980" cy="5695950"/>
            </a:xfrm>
            <a:prstGeom prst="roundRect">
              <a:avLst>
                <a:gd name="adj" fmla="val 14202"/>
              </a:avLst>
            </a:prstGeom>
            <a:solidFill>
              <a:schemeClr val="bg1"/>
            </a:solidFill>
            <a:ln>
              <a:noFill/>
            </a:ln>
            <a:effectLst>
              <a:outerShdw blurRad="4572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Picture 10" descr="A picture containing silver&#10;&#10;Description automatically generated">
              <a:extLst>
                <a:ext uri="{FF2B5EF4-FFF2-40B4-BE49-F238E27FC236}">
                  <a16:creationId xmlns:a16="http://schemas.microsoft.com/office/drawing/2014/main" id="{C2E74AD9-C642-68BF-ABE4-42B28BE66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093" y="755622"/>
              <a:ext cx="3339991" cy="4059375"/>
            </a:xfrm>
            <a:prstGeom prst="rect">
              <a:avLst/>
            </a:prstGeom>
          </p:spPr>
        </p:pic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2DA2B871-BC58-A8F2-589E-0BCA909B8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669" y="5224817"/>
              <a:ext cx="4032031" cy="877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926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85F1320F-75E0-4347-CD02-8E3FDBBE9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1" y="1471373"/>
            <a:ext cx="2600463" cy="260046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A65D9B1-F18F-B5AC-2665-C9854F30F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0" r="1"/>
          <a:stretch/>
        </p:blipFill>
        <p:spPr>
          <a:xfrm>
            <a:off x="7747820" y="3998264"/>
            <a:ext cx="3038169" cy="285973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9" descr="A black background with red and grey letters&#10;&#10;Description automatically generated">
            <a:extLst>
              <a:ext uri="{FF2B5EF4-FFF2-40B4-BE49-F238E27FC236}">
                <a16:creationId xmlns:a16="http://schemas.microsoft.com/office/drawing/2014/main" id="{26F57FAB-CDB5-CA9D-E517-31A117637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846" y="2212379"/>
            <a:ext cx="2790806" cy="813411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FC45CC2-624D-ED61-FE07-AD59BEE503C5}"/>
              </a:ext>
            </a:extLst>
          </p:cNvPr>
          <p:cNvSpPr txBox="1"/>
          <p:nvPr/>
        </p:nvSpPr>
        <p:spPr>
          <a:xfrm>
            <a:off x="501445" y="3662373"/>
            <a:ext cx="724637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Wielowarstwowa siatka rozpraszająca wyciek, nawet przy wysokim ciśnieniu</a:t>
            </a:r>
          </a:p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Kontrolowany wyciek</a:t>
            </a:r>
          </a:p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Samoczynne osuszanie</a:t>
            </a:r>
          </a:p>
          <a:p>
            <a:pPr>
              <a:spcBef>
                <a:spcPts val="1200"/>
              </a:spcBef>
            </a:pP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Ograniczenie korozji kołnierzy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8ED1D3A-8C13-E4CF-E16F-785B042121FF}"/>
              </a:ext>
            </a:extLst>
          </p:cNvPr>
          <p:cNvSpPr txBox="1"/>
          <p:nvPr/>
        </p:nvSpPr>
        <p:spPr>
          <a:xfrm>
            <a:off x="828157" y="1750714"/>
            <a:ext cx="659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16E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Technologia </a:t>
            </a:r>
            <a:r>
              <a:rPr lang="pl-PL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Rozproszenia Ciśnienia (PDT)</a:t>
            </a:r>
            <a:endParaRPr lang="pl-PL" sz="2400" b="1" dirty="0">
              <a:solidFill>
                <a:srgbClr val="016EB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666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pic>
        <p:nvPicPr>
          <p:cNvPr id="9" name="5076FA29">
            <a:hlinkClick r:id="" action="ppaction://media"/>
            <a:extLst>
              <a:ext uri="{FF2B5EF4-FFF2-40B4-BE49-F238E27FC236}">
                <a16:creationId xmlns:a16="http://schemas.microsoft.com/office/drawing/2014/main" id="{146703AE-CEDD-14DB-C272-314205A46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8065" y="1779105"/>
            <a:ext cx="8024156" cy="4514029"/>
          </a:xfrm>
          <a:prstGeom prst="rect">
            <a:avLst/>
          </a:prstGeom>
        </p:spPr>
      </p:pic>
      <p:pic>
        <p:nvPicPr>
          <p:cNvPr id="11" name="Picture 17" descr="Icon&#10;&#10;Description automatically generated">
            <a:extLst>
              <a:ext uri="{FF2B5EF4-FFF2-40B4-BE49-F238E27FC236}">
                <a16:creationId xmlns:a16="http://schemas.microsoft.com/office/drawing/2014/main" id="{9D413C0E-05D5-1053-4FF3-D4AF4AC91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774" y="5508560"/>
            <a:ext cx="1847906" cy="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ngeguards leading supplier of Pipe Safety Shields">
            <a:extLst>
              <a:ext uri="{FF2B5EF4-FFF2-40B4-BE49-F238E27FC236}">
                <a16:creationId xmlns:a16="http://schemas.microsoft.com/office/drawing/2014/main" id="{02030463-B59C-5D55-E85A-9F92AB97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66" y="357496"/>
            <a:ext cx="27813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2683827-B49E-7DD7-A8C7-D8929E6B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81" y="1543051"/>
            <a:ext cx="3009285" cy="8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935332-EF47-0F76-2596-7E0520ABC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46773"/>
            <a:ext cx="4698312" cy="37425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CB124AE-AB7E-860E-6956-6F3DC42B3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032" y="2390547"/>
            <a:ext cx="4407495" cy="360430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ECE8E44-FCD3-C7A0-8630-41FCED75683A}"/>
              </a:ext>
            </a:extLst>
          </p:cNvPr>
          <p:cNvSpPr txBox="1"/>
          <p:nvPr/>
        </p:nvSpPr>
        <p:spPr>
          <a:xfrm>
            <a:off x="828157" y="1750714"/>
            <a:ext cx="608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Dwie konstrukcje </a:t>
            </a:r>
            <a:r>
              <a:rPr lang="pl-PL" sz="2400" b="1" dirty="0">
                <a:solidFill>
                  <a:srgbClr val="016E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dla wszystkich aplikacji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3CB337-EB21-D3EA-7187-1131BFC462B2}"/>
              </a:ext>
            </a:extLst>
          </p:cNvPr>
          <p:cNvSpPr txBox="1"/>
          <p:nvPr/>
        </p:nvSpPr>
        <p:spPr>
          <a:xfrm>
            <a:off x="629265" y="5901580"/>
            <a:ext cx="2487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PTFE/ETFE </a:t>
            </a:r>
          </a:p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(bez wł. szklanego)</a:t>
            </a:r>
          </a:p>
          <a:p>
            <a:pPr algn="ctr"/>
            <a:r>
              <a:rPr lang="pl-P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</a:t>
            </a:r>
            <a:r>
              <a:rPr lang="pl-PL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C, PN40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8E0282D-397F-0A06-7701-D3D19978EF03}"/>
              </a:ext>
            </a:extLst>
          </p:cNvPr>
          <p:cNvSpPr txBox="1"/>
          <p:nvPr/>
        </p:nvSpPr>
        <p:spPr>
          <a:xfrm>
            <a:off x="3175111" y="5896364"/>
            <a:ext cx="2487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Stal AISI316</a:t>
            </a:r>
          </a:p>
          <a:p>
            <a:pPr algn="ctr"/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700</a:t>
            </a:r>
            <a:r>
              <a:rPr lang="pl-PL" sz="14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-PL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C, PN250</a:t>
            </a:r>
          </a:p>
        </p:txBody>
      </p:sp>
    </p:spTree>
    <p:extLst>
      <p:ext uri="{BB962C8B-B14F-4D97-AF65-F5344CB8AC3E}">
        <p14:creationId xmlns:p14="http://schemas.microsoft.com/office/powerpoint/2010/main" val="4121082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B444D232-B3D9-0ED7-48A8-B3319A62E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95" y="3917969"/>
            <a:ext cx="2552585" cy="2844671"/>
          </a:xfrm>
          <a:prstGeom prst="rect">
            <a:avLst/>
          </a:prstGeom>
        </p:spPr>
      </p:pic>
      <p:pic>
        <p:nvPicPr>
          <p:cNvPr id="8" name="Picture 10" descr="A picture containing silver&#10;&#10;Description automatically generated">
            <a:extLst>
              <a:ext uri="{FF2B5EF4-FFF2-40B4-BE49-F238E27FC236}">
                <a16:creationId xmlns:a16="http://schemas.microsoft.com/office/drawing/2014/main" id="{159DC90D-B24D-C526-A8BA-FAE014154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62" y="3805084"/>
            <a:ext cx="2433431" cy="2957556"/>
          </a:xfrm>
          <a:prstGeom prst="rect">
            <a:avLst/>
          </a:prstGeom>
        </p:spPr>
      </p:pic>
      <p:pic>
        <p:nvPicPr>
          <p:cNvPr id="9" name="Picture 5" descr="A close-up of a bag&#10;&#10;Description automatically generated">
            <a:extLst>
              <a:ext uri="{FF2B5EF4-FFF2-40B4-BE49-F238E27FC236}">
                <a16:creationId xmlns:a16="http://schemas.microsoft.com/office/drawing/2014/main" id="{1FB1F589-5EE4-84C7-DC1F-38A0161D3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592" y="4664735"/>
            <a:ext cx="1685066" cy="2097905"/>
          </a:xfrm>
          <a:prstGeom prst="rect">
            <a:avLst/>
          </a:prstGeom>
        </p:spPr>
      </p:pic>
      <p:pic>
        <p:nvPicPr>
          <p:cNvPr id="10" name="Picture 15" descr="A close up of a metal cylinder&#10;&#10;Description automatically generated">
            <a:extLst>
              <a:ext uri="{FF2B5EF4-FFF2-40B4-BE49-F238E27FC236}">
                <a16:creationId xmlns:a16="http://schemas.microsoft.com/office/drawing/2014/main" id="{41D72DE1-6452-11C2-F97A-390CD7896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84" y="4664735"/>
            <a:ext cx="1641104" cy="2097905"/>
          </a:xfrm>
          <a:prstGeom prst="rect">
            <a:avLst/>
          </a:prstGeom>
        </p:spPr>
      </p:pic>
      <p:pic>
        <p:nvPicPr>
          <p:cNvPr id="11" name="Picture 2" descr="Flangeguards leading supplier of Pipe Safety Shields">
            <a:extLst>
              <a:ext uri="{FF2B5EF4-FFF2-40B4-BE49-F238E27FC236}">
                <a16:creationId xmlns:a16="http://schemas.microsoft.com/office/drawing/2014/main" id="{56ABC5A7-5B6A-6E81-AB52-02393D9AA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66" y="357496"/>
            <a:ext cx="27813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3227C1D-F0EA-B716-00CF-42E652F3683A}"/>
              </a:ext>
            </a:extLst>
          </p:cNvPr>
          <p:cNvSpPr txBox="1"/>
          <p:nvPr/>
        </p:nvSpPr>
        <p:spPr>
          <a:xfrm>
            <a:off x="255529" y="1667838"/>
            <a:ext cx="503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Szybki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montaż i demontaż</a:t>
            </a:r>
            <a:endParaRPr lang="pl-PL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59D16F1-98E6-91A7-C574-1509B5E5B938}"/>
              </a:ext>
            </a:extLst>
          </p:cNvPr>
          <p:cNvSpPr txBox="1"/>
          <p:nvPr/>
        </p:nvSpPr>
        <p:spPr>
          <a:xfrm>
            <a:off x="769795" y="2346037"/>
            <a:ext cx="74471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Montaż i demontaż do wykonania w kilka sekund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Brak sznurków czy specjalnych narzędzi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Eliminacja błędów montażowych</a:t>
            </a:r>
          </a:p>
          <a:p>
            <a:pPr>
              <a:spcBef>
                <a:spcPts val="1200"/>
              </a:spcBef>
            </a:pPr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8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5954765-3224-4E8C-BAFF-E0E4B8A40DEF}"/>
              </a:ext>
            </a:extLst>
          </p:cNvPr>
          <p:cNvGraphicFramePr/>
          <p:nvPr/>
        </p:nvGraphicFramePr>
        <p:xfrm>
          <a:off x="0" y="1793561"/>
          <a:ext cx="11318240" cy="4682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id="{99A5849C-34E3-4EBF-92F4-9E3C77DA7998}"/>
              </a:ext>
            </a:extLst>
          </p:cNvPr>
          <p:cNvSpPr txBox="1">
            <a:spLocks/>
          </p:cNvSpPr>
          <p:nvPr/>
        </p:nvSpPr>
        <p:spPr>
          <a:xfrm>
            <a:off x="3182221" y="823263"/>
            <a:ext cx="7610753" cy="55565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6FB6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l-PL" cap="small" dirty="0"/>
              <a:t>Oferta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F80A8FB-A0A7-4B8B-9687-EBE00825C297}"/>
              </a:ext>
            </a:extLst>
          </p:cNvPr>
          <p:cNvSpPr/>
          <p:nvPr/>
        </p:nvSpPr>
        <p:spPr>
          <a:xfrm>
            <a:off x="6048374" y="578233"/>
            <a:ext cx="4646097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Pełna odpowiedzialność za jakość produktów i usług</a:t>
            </a:r>
          </a:p>
        </p:txBody>
      </p:sp>
    </p:spTree>
    <p:extLst>
      <p:ext uri="{BB962C8B-B14F-4D97-AF65-F5344CB8AC3E}">
        <p14:creationId xmlns:p14="http://schemas.microsoft.com/office/powerpoint/2010/main" val="1525000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cionka, logo, Grafika, tekst&#10;&#10;Opis wygenerowany automatycznie">
            <a:extLst>
              <a:ext uri="{FF2B5EF4-FFF2-40B4-BE49-F238E27FC236}">
                <a16:creationId xmlns:a16="http://schemas.microsoft.com/office/drawing/2014/main" id="{C537C31A-139D-B7A4-D8E4-5D4C0CFB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06" y="347763"/>
            <a:ext cx="2568949" cy="62464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3FA183D-5E24-9176-C705-194D4D189CAE}"/>
              </a:ext>
            </a:extLst>
          </p:cNvPr>
          <p:cNvSpPr txBox="1"/>
          <p:nvPr/>
        </p:nvSpPr>
        <p:spPr>
          <a:xfrm>
            <a:off x="255529" y="1667838"/>
            <a:ext cx="503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Elastyczność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stosowania</a:t>
            </a:r>
            <a:endParaRPr lang="pl-PL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D206056-82B9-A4E9-A18F-F163D40E7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30" y="1667838"/>
            <a:ext cx="2187641" cy="2437967"/>
          </a:xfrm>
          <a:prstGeom prst="rect">
            <a:avLst/>
          </a:prstGeom>
        </p:spPr>
      </p:pic>
      <p:pic>
        <p:nvPicPr>
          <p:cNvPr id="5" name="Picture 10" descr="A picture containing silver&#10;&#10;Description automatically generated">
            <a:extLst>
              <a:ext uri="{FF2B5EF4-FFF2-40B4-BE49-F238E27FC236}">
                <a16:creationId xmlns:a16="http://schemas.microsoft.com/office/drawing/2014/main" id="{1C7072DF-D70C-A063-D6DC-62DA6AF39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02" y="4204568"/>
            <a:ext cx="2005921" cy="2437967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D48307A6-C9D5-FBF4-D183-B50F021A0063}"/>
              </a:ext>
            </a:extLst>
          </p:cNvPr>
          <p:cNvSpPr txBox="1"/>
          <p:nvPr/>
        </p:nvSpPr>
        <p:spPr>
          <a:xfrm>
            <a:off x="747253" y="3912889"/>
            <a:ext cx="75385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Rozmiary dla kilku średnic rurociągów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5 opasek dla 28 wielkości kołnierzy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(DN15-DN150)</a:t>
            </a:r>
          </a:p>
          <a:p>
            <a:pPr>
              <a:spcBef>
                <a:spcPts val="1200"/>
              </a:spcBef>
            </a:pPr>
            <a:r>
              <a:rPr lang="pl-PL" sz="2400" b="1" dirty="0" err="1">
                <a:solidFill>
                  <a:schemeClr val="accent1">
                    <a:lumMod val="75000"/>
                  </a:schemeClr>
                </a:solidFill>
              </a:rPr>
              <a:t>Optymaliacja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 gospodarki materiałowej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Dostępne z magazynu producenta</a:t>
            </a:r>
          </a:p>
          <a:p>
            <a:pPr>
              <a:spcBef>
                <a:spcPts val="1200"/>
              </a:spcBef>
            </a:pPr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64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ngeguards leading supplier of Pipe Safety Shields">
            <a:extLst>
              <a:ext uri="{FF2B5EF4-FFF2-40B4-BE49-F238E27FC236}">
                <a16:creationId xmlns:a16="http://schemas.microsoft.com/office/drawing/2014/main" id="{02030463-B59C-5D55-E85A-9F92AB97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66" y="357496"/>
            <a:ext cx="27813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2C022D-D6EB-5F87-8425-7539AAFA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08" y="1838014"/>
            <a:ext cx="3009285" cy="8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F0E9BA-29ED-F765-DEFA-899EC7F4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20" y="2701413"/>
            <a:ext cx="3566652" cy="35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FB0EC56-E75B-BED9-7D43-5840EE57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92" y="2701413"/>
            <a:ext cx="3566652" cy="35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80B178F-873C-98A2-406F-9B0782AAC7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35" r="18891" b="10108"/>
          <a:stretch/>
        </p:blipFill>
        <p:spPr>
          <a:xfrm>
            <a:off x="0" y="1726945"/>
            <a:ext cx="3264310" cy="51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77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angeguards leading supplier of Pipe Safety Shields">
            <a:extLst>
              <a:ext uri="{FF2B5EF4-FFF2-40B4-BE49-F238E27FC236}">
                <a16:creationId xmlns:a16="http://schemas.microsoft.com/office/drawing/2014/main" id="{02030463-B59C-5D55-E85A-9F92AB97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666" y="357496"/>
            <a:ext cx="278130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79759C-D1E6-2447-36A0-563984E1D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5" y="2207421"/>
            <a:ext cx="10149151" cy="414559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FD0A9E7-236A-6F7B-31A9-CC2C43B8B08D}"/>
              </a:ext>
            </a:extLst>
          </p:cNvPr>
          <p:cNvSpPr txBox="1"/>
          <p:nvPr/>
        </p:nvSpPr>
        <p:spPr>
          <a:xfrm>
            <a:off x="759332" y="1573734"/>
            <a:ext cx="5336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16E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Elastyczne osłony termoizolacyjne</a:t>
            </a:r>
          </a:p>
        </p:txBody>
      </p:sp>
    </p:spTree>
    <p:extLst>
      <p:ext uri="{BB962C8B-B14F-4D97-AF65-F5344CB8AC3E}">
        <p14:creationId xmlns:p14="http://schemas.microsoft.com/office/powerpoint/2010/main" val="3293057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EE72F3C8-DCB8-41A4-95C6-A76DD1529575}"/>
              </a:ext>
            </a:extLst>
          </p:cNvPr>
          <p:cNvSpPr txBox="1"/>
          <p:nvPr/>
        </p:nvSpPr>
        <p:spPr>
          <a:xfrm>
            <a:off x="1134216" y="3075057"/>
            <a:ext cx="46875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rgbClr val="016EB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Dziękuję za uwagę</a:t>
            </a:r>
          </a:p>
        </p:txBody>
      </p:sp>
      <p:pic>
        <p:nvPicPr>
          <p:cNvPr id="2" name="Bild 6" descr="iStock_000023706384Medium.jpg">
            <a:extLst>
              <a:ext uri="{FF2B5EF4-FFF2-40B4-BE49-F238E27FC236}">
                <a16:creationId xmlns:a16="http://schemas.microsoft.com/office/drawing/2014/main" id="{E3A377EB-5721-067E-9EEF-401A3B03E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1760" r="9515" b="-641"/>
          <a:stretch/>
        </p:blipFill>
        <p:spPr>
          <a:xfrm>
            <a:off x="6562531" y="608379"/>
            <a:ext cx="3664577" cy="40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61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CA0BE1-AEB4-A1C6-AB92-84F29194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3" y="1764395"/>
            <a:ext cx="1408280" cy="15408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DE57122-EB27-7C32-7C21-33B381F59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37"/>
          <a:stretch/>
        </p:blipFill>
        <p:spPr>
          <a:xfrm>
            <a:off x="676843" y="3305219"/>
            <a:ext cx="1408280" cy="13616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85A71DC-1763-DF99-D8DB-D3D10D0A2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0" r="21819"/>
          <a:stretch/>
        </p:blipFill>
        <p:spPr>
          <a:xfrm>
            <a:off x="676770" y="4676152"/>
            <a:ext cx="1415256" cy="1359522"/>
          </a:xfrm>
          <a:prstGeom prst="rect">
            <a:avLst/>
          </a:prstGeom>
        </p:spPr>
      </p:pic>
      <p:pic>
        <p:nvPicPr>
          <p:cNvPr id="9" name="Picture 12" descr="http://eggerpumps.com/uploads/pics/freistrompumpen_t_01.jpg">
            <a:extLst>
              <a:ext uri="{FF2B5EF4-FFF2-40B4-BE49-F238E27FC236}">
                <a16:creationId xmlns:a16="http://schemas.microsoft.com/office/drawing/2014/main" id="{9FC85DC0-711D-F686-91F1-FE20232B8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96" y="3694252"/>
            <a:ext cx="2700251" cy="234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http://eggerpumps.com/uploads/pics/prozesspumpen_eo_eos_01.jpg">
            <a:extLst>
              <a:ext uri="{FF2B5EF4-FFF2-40B4-BE49-F238E27FC236}">
                <a16:creationId xmlns:a16="http://schemas.microsoft.com/office/drawing/2014/main" id="{763AC81D-CA61-6661-C188-01336425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81" y="3579973"/>
            <a:ext cx="2526311" cy="244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http://eggerpumps.com/uploads/pics/rohrbogen_pumpen_rpp_rpg_01.jpg">
            <a:extLst>
              <a:ext uri="{FF2B5EF4-FFF2-40B4-BE49-F238E27FC236}">
                <a16:creationId xmlns:a16="http://schemas.microsoft.com/office/drawing/2014/main" id="{EE7CBA50-1A2A-BB75-CF0A-87C2FF92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44" y="3834011"/>
            <a:ext cx="3427926" cy="219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626DD3D-8B08-29A8-360B-BA731E543014}"/>
              </a:ext>
            </a:extLst>
          </p:cNvPr>
          <p:cNvSpPr txBox="1"/>
          <p:nvPr/>
        </p:nvSpPr>
        <p:spPr>
          <a:xfrm>
            <a:off x="2407397" y="2076776"/>
            <a:ext cx="8287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 Pompy EGGER </a:t>
            </a:r>
            <a:b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</a:rPr>
              <a:t>dla najtrudniejszych aplikacji przemysłowych</a:t>
            </a:r>
          </a:p>
        </p:txBody>
      </p:sp>
    </p:spTree>
    <p:extLst>
      <p:ext uri="{BB962C8B-B14F-4D97-AF65-F5344CB8AC3E}">
        <p14:creationId xmlns:p14="http://schemas.microsoft.com/office/powerpoint/2010/main" val="1284383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B2FC374-2E16-0DF3-B42B-40C5BE1BA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86" y="1919738"/>
            <a:ext cx="2941583" cy="892278"/>
          </a:xfrm>
          <a:prstGeom prst="rect">
            <a:avLst/>
          </a:prstGeom>
        </p:spPr>
      </p:pic>
      <p:pic>
        <p:nvPicPr>
          <p:cNvPr id="11" name="Picture 2" descr="C:\Documents and Settings\rf\My Documents\MY PICTURES\Historical photos\Cressier04a.jpg">
            <a:extLst>
              <a:ext uri="{FF2B5EF4-FFF2-40B4-BE49-F238E27FC236}">
                <a16:creationId xmlns:a16="http://schemas.microsoft.com/office/drawing/2014/main" id="{5116B2E6-A1C6-AC1C-65C8-CC3EB5AC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606" y="2434417"/>
            <a:ext cx="6015897" cy="3393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3" descr="EmileRgger2.jpg">
            <a:extLst>
              <a:ext uri="{FF2B5EF4-FFF2-40B4-BE49-F238E27FC236}">
                <a16:creationId xmlns:a16="http://schemas.microsoft.com/office/drawing/2014/main" id="{DD774256-DAD7-6277-E033-60BF90140A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3" y="1975209"/>
            <a:ext cx="1920440" cy="1453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2" descr="X:\Tagungen Schulung Vorträge, VK-Sitzungen\Photos von Egger\60-Jahr Jubi-Broschüre\Pompe.jpg">
            <a:extLst>
              <a:ext uri="{FF2B5EF4-FFF2-40B4-BE49-F238E27FC236}">
                <a16:creationId xmlns:a16="http://schemas.microsoft.com/office/drawing/2014/main" id="{7AC5DBC5-FE4B-57E9-F9CE-6B9896A4D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67" y="4478107"/>
            <a:ext cx="1918506" cy="1349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78EF100-B235-08A0-D528-9B6E2DE32AED}"/>
              </a:ext>
            </a:extLst>
          </p:cNvPr>
          <p:cNvSpPr txBox="1"/>
          <p:nvPr/>
        </p:nvSpPr>
        <p:spPr>
          <a:xfrm>
            <a:off x="7752886" y="4750756"/>
            <a:ext cx="2653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Niezależna firma rodzinna, założona w 1947 roku przez Pana Emila </a:t>
            </a:r>
            <a:r>
              <a:rPr lang="pl-PL" sz="1600" dirty="0" err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EGGER’a</a:t>
            </a:r>
            <a:endParaRPr lang="pl-PL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9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82CDFEE3-F273-4682-BD38-07A4A1A8F3FF}"/>
              </a:ext>
            </a:extLst>
          </p:cNvPr>
          <p:cNvCxnSpPr>
            <a:cxnSpLocks/>
          </p:cNvCxnSpPr>
          <p:nvPr/>
        </p:nvCxnSpPr>
        <p:spPr>
          <a:xfrm>
            <a:off x="6576699" y="2595539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rostokąt 59">
            <a:extLst>
              <a:ext uri="{FF2B5EF4-FFF2-40B4-BE49-F238E27FC236}">
                <a16:creationId xmlns:a16="http://schemas.microsoft.com/office/drawing/2014/main" id="{E8C39C56-536D-4C31-A6B4-051549EE7423}"/>
              </a:ext>
            </a:extLst>
          </p:cNvPr>
          <p:cNvSpPr/>
          <p:nvPr/>
        </p:nvSpPr>
        <p:spPr>
          <a:xfrm>
            <a:off x="3426783" y="3097721"/>
            <a:ext cx="4648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dirty="0">
              <a:solidFill>
                <a:srgbClr val="016DB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37A83464-B230-45CD-A9F4-C8783C1FD88A}"/>
              </a:ext>
            </a:extLst>
          </p:cNvPr>
          <p:cNvSpPr/>
          <p:nvPr/>
        </p:nvSpPr>
        <p:spPr>
          <a:xfrm>
            <a:off x="776341" y="2572105"/>
            <a:ext cx="5672806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pl-PL" sz="1600" b="1" cap="small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Cechy:</a:t>
            </a:r>
            <a:endParaRPr lang="pl-PL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Całkowicie cofnięty wirnik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Ograniczone zużycie ścierne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Pompowanie cieczy delikatnych, np. z kryształami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Konstrukcja hydrauliczna pozwala na pracę w warunkach niskiego przepływu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06D5619-CED9-DC63-5B02-199C4DF7D2DA}"/>
              </a:ext>
            </a:extLst>
          </p:cNvPr>
          <p:cNvSpPr txBox="1"/>
          <p:nvPr/>
        </p:nvSpPr>
        <p:spPr>
          <a:xfrm flipH="1">
            <a:off x="3794489" y="1618161"/>
            <a:ext cx="388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Pompy </a:t>
            </a: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Turo® Vortex </a:t>
            </a:r>
            <a:r>
              <a:rPr lang="pl-PL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 </a:t>
            </a: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endParaRPr lang="pl-PL" dirty="0">
              <a:solidFill>
                <a:schemeClr val="accent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1F7F372-9987-9A16-2CB1-0CBD22F2D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6" t="23774" r="47090" b="10958"/>
          <a:stretch/>
        </p:blipFill>
        <p:spPr bwMode="auto">
          <a:xfrm>
            <a:off x="6523454" y="2059624"/>
            <a:ext cx="4324607" cy="3781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2022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4BD460-78B9-4CE1-B86D-E4330A47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30E7B7CE-F395-4D95-AC5F-A445BC91783D}"/>
              </a:ext>
            </a:extLst>
          </p:cNvPr>
          <p:cNvCxnSpPr>
            <a:cxnSpLocks/>
          </p:cNvCxnSpPr>
          <p:nvPr/>
        </p:nvCxnSpPr>
        <p:spPr>
          <a:xfrm>
            <a:off x="697467" y="6083232"/>
            <a:ext cx="10003145" cy="0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 55">
            <a:extLst>
              <a:ext uri="{FF2B5EF4-FFF2-40B4-BE49-F238E27FC236}">
                <a16:creationId xmlns:a16="http://schemas.microsoft.com/office/drawing/2014/main" id="{2E1C07FF-EE89-4D2B-9EF1-23D8B02B3252}"/>
              </a:ext>
            </a:extLst>
          </p:cNvPr>
          <p:cNvSpPr/>
          <p:nvPr/>
        </p:nvSpPr>
        <p:spPr>
          <a:xfrm>
            <a:off x="4279106" y="573220"/>
            <a:ext cx="6415364" cy="247267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użytku komunalnego i przemysłowego</a:t>
            </a:r>
          </a:p>
        </p:txBody>
      </p: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82CDFEE3-F273-4682-BD38-07A4A1A8F3FF}"/>
              </a:ext>
            </a:extLst>
          </p:cNvPr>
          <p:cNvCxnSpPr>
            <a:cxnSpLocks/>
          </p:cNvCxnSpPr>
          <p:nvPr/>
        </p:nvCxnSpPr>
        <p:spPr>
          <a:xfrm>
            <a:off x="8532934" y="2414123"/>
            <a:ext cx="0" cy="2836599"/>
          </a:xfrm>
          <a:prstGeom prst="line">
            <a:avLst/>
          </a:prstGeom>
          <a:effectLst>
            <a:outerShdw blurRad="50800" dist="38100" dir="2700000" algn="tl" rotWithShape="0">
              <a:srgbClr val="006FB6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URO1">
            <a:extLst>
              <a:ext uri="{FF2B5EF4-FFF2-40B4-BE49-F238E27FC236}">
                <a16:creationId xmlns:a16="http://schemas.microsoft.com/office/drawing/2014/main" id="{59DB65E5-CFA7-17DB-6F60-29FE7358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74" y="2201161"/>
            <a:ext cx="58324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440782F-E5C7-B4B6-C5C0-C07BA98C25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38571" y="3929654"/>
            <a:ext cx="395287" cy="39528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GB" altLang="de-DE">
              <a:latin typeface="Calibri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CCB6BF-79C6-AF2B-2277-BE1241DB6960}"/>
              </a:ext>
            </a:extLst>
          </p:cNvPr>
          <p:cNvSpPr txBox="1"/>
          <p:nvPr/>
        </p:nvSpPr>
        <p:spPr>
          <a:xfrm>
            <a:off x="355084" y="2375190"/>
            <a:ext cx="20366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Jedynie 15% cząstek zawartych w medium ma kontakt z wirnikiem</a:t>
            </a:r>
          </a:p>
          <a:p>
            <a:endParaRPr lang="pl-PL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Stabilny przepływ</a:t>
            </a:r>
          </a:p>
          <a:p>
            <a:endParaRPr lang="pl-PL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Unikalny, opatentowany kształt spirali korpusu</a:t>
            </a:r>
          </a:p>
          <a:p>
            <a:endParaRPr lang="pl-PL" sz="16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8EBCE26-3BAD-E6FC-1E60-04A80E9E9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65" l="0" r="99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320" y="2385652"/>
            <a:ext cx="2180284" cy="2856230"/>
          </a:xfrm>
          <a:prstGeom prst="rect">
            <a:avLst/>
          </a:prstGeom>
          <a:noFill/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E14DCD0E-5025-8ED0-233C-0D4FDA9DFCCA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</p:spTree>
    <p:extLst>
      <p:ext uri="{BB962C8B-B14F-4D97-AF65-F5344CB8AC3E}">
        <p14:creationId xmlns:p14="http://schemas.microsoft.com/office/powerpoint/2010/main" val="31107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21 -3.7037E-7 C 0.01588 -3.7037E-7 0.02018 0.00069 0.02434 -3.7037E-7 C 0.03841 0.00069 0.05078 -3.7037E-7 0.06471 0.00185 C 0.07122 0.00579 0.07083 0.00579 0.07513 0.01019 C 0.07812 0.01343 0.07942 0.01296 0.08281 0.01852 C 0.08528 0.02338 0.08697 0.02616 0.08841 0.03194 C 0.08984 0.03773 0.09049 0.04583 0.09101 0.05347 C 0.09127 0.06389 0.0901 0.09352 0.0901 0.09514 C 0.08997 0.09931 0.09101 0.07755 0.09101 0.06296 C 0.09101 0.00671 0.09101 -0.19097 0.09101 -0.24143 " pathEditMode="relative" rAng="0" ptsTypes="AAAAAAAA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1393 0.00069 C 0.31315 0.00116 0.31015 0.00116 0.30846 0.00301 C 0.30664 0.00486 0.30442 0.00926 0.30364 0.01204 C 0.30286 0.01482 0.30286 0.01736 0.30312 0.02014 C 0.30351 0.02292 0.30442 0.02616 0.30598 0.0287 C 0.30768 0.03125 0.31054 0.03449 0.31263 0.03565 C 0.31458 0.03681 0.31601 0.03657 0.31822 0.03611 C 0.32057 0.03565 0.32369 0.03519 0.32604 0.03264 C 0.32851 0.03009 0.33112 0.02523 0.33281 0.02083 C 0.3345 0.01644 0.33645 0.01042 0.33697 0.00556 C 0.33763 0.00069 0.3371 -0.00417 0.33658 -0.00833 C 0.33554 -0.01273 0.3345 -0.0162 0.33268 -0.01944 C 0.33072 -0.02268 0.32851 -0.02569 0.32513 -0.02778 C 0.32187 -0.02986 0.31744 -0.03148 0.31315 -0.03125 C 0.30585 -0.03032 0.30299 -0.02847 0.29921 -0.02685 C 0.29622 -0.02546 0.29153 -0.01944 0.28763 -0.01389 C 0.28489 -0.00833 0.28411 -0.00926 0.28151 0.00139 C 0.28033 0.00648 0.27942 0.01389 0.27942 0.01944 C 0.27942 0.025 0.28007 0.02963 0.2819 0.03542 C 0.28385 0.0412 0.2871 0.04931 0.29088 0.0544 C 0.29479 0.05972 0.30104 0.06366 0.30507 0.06597 C 0.30924 0.06829 0.3121 0.06806 0.31562 0.06806 C 0.31914 0.06806 0.32304 0.06759 0.32656 0.06597 C 0.33007 0.06435 0.33411 0.06134 0.3371 0.05857 C 0.34049 0.05579 0.34296 0.05301 0.34583 0.04884 C 0.35013 0.04329 0.35208 0.03843 0.35429 0.03333 C 0.35664 0.02824 0.35807 0.02176 0.35911 0.01736 C 0.36119 0.01019 0.36015 0.01042 0.36054 0.00694 C 0.36093 0.00347 0.36119 0.00046 0.36067 -0.00393 C 0.36015 -0.00833 0.35846 -0.01528 0.35742 -0.01991 C 0.35612 -0.02431 0.35494 -0.02755 0.35351 -0.03125 C 0.35208 -0.03495 0.3513 -0.03773 0.34856 -0.04143 C 0.34661 -0.04514 0.34114 -0.05069 0.3371 -0.05393 C 0.33281 -0.05764 0.3289 -0.05949 0.325 -0.06111 C 0.32122 -0.06273 0.31757 -0.06366 0.31367 -0.06366 C 0.30989 -0.06366 0.30638 -0.06319 0.30208 -0.06181 C 0.2983 -0.06042 0.2927 -0.05718 0.28906 -0.05486 C 0.28541 -0.05231 0.28281 -0.05 0.28007 -0.04699 C 0.27747 -0.04398 0.27473 -0.04051 0.27226 -0.03611 C 0.26953 -0.03171 0.26601 -0.02454 0.26432 -0.0206 C 0.2625 -0.01458 0.25989 -0.00463 0.25937 -3.7037E-7 C 0.25794 0.00648 0.25768 0.01157 0.25768 0.01736 C 0.25768 0.02315 0.25833 0.02963 0.25898 0.03472 C 0.25976 0.03866 0.26067 0.04375 0.26184 0.04745 C 0.26302 0.05139 0.26458 0.05509 0.26601 0.05857 C 0.26757 0.06319 0.26809 0.06458 0.27031 0.06898 C 0.27317 0.07269 0.27747 0.07986 0.28059 0.08333 C 0.28281 0.08588 0.28645 0.08866 0.28958 0.09051 C 0.29244 0.09259 0.29518 0.09444 0.29869 0.09583 C 0.30312 0.09815 0.30585 0.09884 0.30989 0.09931 C 0.3138 0.09977 0.31914 0.09954 0.32304 0.09884 C 0.32513 0.09792 0.33138 0.09583 0.33372 0.09514 C 0.33463 0.09468 0.34479 0.08819 0.34479 0.08843 C 0.34778 0.08495 0.35104 0.08287 0.35351 0.08009 C 0.35781 0.07384 0.36015 0.07315 0.36341 0.06736 C 0.36666 0.06134 0.37005 0.05208 0.37239 0.04676 C 0.37473 0.04144 0.37473 0.03773 0.37591 0.03333 C 0.37734 0.02732 0.37695 0.025 0.37747 0.01944 C 0.37799 0.01389 0.37773 0.00949 0.37838 0.00417 C 0.37773 -0.00208 0.37786 -0.00949 0.37643 -0.01759 C 0.37526 -0.02569 0.37213 -0.0375 0.37018 -0.04491 C 0.36966 -0.04792 0.36718 -0.05278 0.36445 -0.0625 C 0.36015 -0.07454 0.35677 -0.08079 0.35572 -0.08287 C 0.35247 -0.08773 0.34622 -0.09861 0.34296 -0.10417 C 0.34127 -0.10694 0.33502 -0.11875 0.33333 -0.12176 C 0.32981 -0.12917 0.32734 -0.13125 0.32421 -0.13866 C 0.32187 -0.14606 0.31822 -0.15463 0.3164 -0.16389 C 0.31445 -0.17315 0.31354 -0.18171 0.31302 -0.19398 C 0.31223 -0.20625 0.31302 -0.2287 0.31302 -0.23796 " pathEditMode="relative" rAng="0" ptsTypes="AAAAAAAAAAAAAAAAAAAAAAAAAAAAAAAAAAAAAAAAAAAAAAAAAAAAAAAAAAAAAAAAAAAAA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7D278E0-8F9D-9B14-535E-1641D34ACC80}"/>
              </a:ext>
            </a:extLst>
          </p:cNvPr>
          <p:cNvGrpSpPr>
            <a:grpSpLocks/>
          </p:cNvGrpSpPr>
          <p:nvPr/>
        </p:nvGrpSpPr>
        <p:grpSpPr bwMode="auto">
          <a:xfrm>
            <a:off x="3968737" y="3385846"/>
            <a:ext cx="6008688" cy="2730500"/>
            <a:chOff x="448" y="1696"/>
            <a:chExt cx="4344" cy="1720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id="{9709BF56-8AFE-35DB-78A7-08FA7F065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" y="1696"/>
              <a:ext cx="708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pl-PL"/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13433FF-70C8-F181-F6BB-E83B032069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28" y="1816"/>
              <a:ext cx="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pl-PL"/>
            </a:p>
          </p:txBody>
        </p:sp>
        <p:cxnSp>
          <p:nvCxnSpPr>
            <p:cNvPr id="6" name="AutoShape 5">
              <a:extLst>
                <a:ext uri="{FF2B5EF4-FFF2-40B4-BE49-F238E27FC236}">
                  <a16:creationId xmlns:a16="http://schemas.microsoft.com/office/drawing/2014/main" id="{F1402929-A3D7-5669-ABD3-FE8F52853307}"/>
                </a:ext>
              </a:extLst>
            </p:cNvPr>
            <p:cNvCxnSpPr>
              <a:cxnSpLocks noChangeShapeType="1"/>
              <a:stCxn id="4" idx="1"/>
              <a:endCxn id="5" idx="0"/>
            </p:cNvCxnSpPr>
            <p:nvPr/>
          </p:nvCxnSpPr>
          <p:spPr bwMode="auto">
            <a:xfrm>
              <a:off x="1156" y="1936"/>
              <a:ext cx="372" cy="45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A832D560-A3B9-C14C-1CF4-8277B70F5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6" y="1936"/>
              <a:ext cx="0" cy="4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pl-PL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45958462-3795-52C1-7937-E071C59E0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192"/>
              <a:ext cx="288" cy="15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pl-PL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1842F55F-B12C-C818-9D35-FB94B55EB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8" y="2607"/>
              <a:ext cx="224" cy="8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pl-PL"/>
            </a:p>
          </p:txBody>
        </p:sp>
        <p:cxnSp>
          <p:nvCxnSpPr>
            <p:cNvPr id="10" name="AutoShape 9">
              <a:extLst>
                <a:ext uri="{FF2B5EF4-FFF2-40B4-BE49-F238E27FC236}">
                  <a16:creationId xmlns:a16="http://schemas.microsoft.com/office/drawing/2014/main" id="{4CD6A0B7-92B9-665A-5552-B46C5D02DD9E}"/>
                </a:ext>
              </a:extLst>
            </p:cNvPr>
            <p:cNvCxnSpPr>
              <a:cxnSpLocks noChangeShapeType="1"/>
              <a:stCxn id="5" idx="1"/>
            </p:cNvCxnSpPr>
            <p:nvPr/>
          </p:nvCxnSpPr>
          <p:spPr bwMode="auto">
            <a:xfrm>
              <a:off x="1528" y="1816"/>
              <a:ext cx="1056" cy="12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AutoShape 10">
              <a:extLst>
                <a:ext uri="{FF2B5EF4-FFF2-40B4-BE49-F238E27FC236}">
                  <a16:creationId xmlns:a16="http://schemas.microsoft.com/office/drawing/2014/main" id="{241166CE-CC49-126F-E0DB-7950F01B015B}"/>
                </a:ext>
              </a:extLst>
            </p:cNvPr>
            <p:cNvCxnSpPr>
              <a:cxnSpLocks noChangeShapeType="1"/>
              <a:endCxn id="7" idx="0"/>
            </p:cNvCxnSpPr>
            <p:nvPr/>
          </p:nvCxnSpPr>
          <p:spPr bwMode="auto">
            <a:xfrm>
              <a:off x="3152" y="2140"/>
              <a:ext cx="184" cy="252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11">
              <a:extLst>
                <a:ext uri="{FF2B5EF4-FFF2-40B4-BE49-F238E27FC236}">
                  <a16:creationId xmlns:a16="http://schemas.microsoft.com/office/drawing/2014/main" id="{CA843318-112A-25D5-C5C1-A3241AFE22FA}"/>
                </a:ext>
              </a:extLst>
            </p:cNvPr>
            <p:cNvCxnSpPr>
              <a:cxnSpLocks noChangeShapeType="1"/>
              <a:stCxn id="7" idx="1"/>
              <a:endCxn id="8" idx="0"/>
            </p:cNvCxnSpPr>
            <p:nvPr/>
          </p:nvCxnSpPr>
          <p:spPr bwMode="auto">
            <a:xfrm>
              <a:off x="3336" y="1936"/>
              <a:ext cx="720" cy="25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12">
              <a:extLst>
                <a:ext uri="{FF2B5EF4-FFF2-40B4-BE49-F238E27FC236}">
                  <a16:creationId xmlns:a16="http://schemas.microsoft.com/office/drawing/2014/main" id="{9DF260D7-D37E-1F9E-563A-AEC5CD2035C0}"/>
                </a:ext>
              </a:extLst>
            </p:cNvPr>
            <p:cNvCxnSpPr>
              <a:cxnSpLocks noChangeShapeType="1"/>
              <a:stCxn id="8" idx="1"/>
              <a:endCxn id="9" idx="0"/>
            </p:cNvCxnSpPr>
            <p:nvPr/>
          </p:nvCxnSpPr>
          <p:spPr bwMode="auto">
            <a:xfrm>
              <a:off x="4344" y="2344"/>
              <a:ext cx="224" cy="263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D43E77A6-B198-BFF8-1D79-5EC267DE3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" y="1936"/>
              <a:ext cx="568" cy="2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pl-PL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DC3035-3714-6269-0CB1-A8142161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1437" y="2319046"/>
            <a:ext cx="6705600" cy="3797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ea typeface="ヒラギノ角ゴ Pro W3"/>
              <a:cs typeface="ヒラギノ角ゴ Pro W3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85B189A5-6C88-AE99-CA07-906EC2CD6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00" y="6300454"/>
            <a:ext cx="211165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fr-FR" sz="1800" dirty="0">
                <a:solidFill>
                  <a:schemeClr val="tx2"/>
                </a:solidFill>
                <a:ea typeface="ヒラギノ角ゴ Pro W3"/>
                <a:cs typeface="ヒラギノ角ゴ Pro W3"/>
              </a:rPr>
              <a:t>Cykl życia</a:t>
            </a:r>
            <a:endParaRPr lang="de-DE" altLang="fr-FR" sz="1800" dirty="0">
              <a:solidFill>
                <a:schemeClr val="tx2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6889396B-C117-F7DB-7F04-A3B9FD5BF62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942350" y="4016834"/>
            <a:ext cx="132728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fr-FR" sz="1800" dirty="0">
                <a:solidFill>
                  <a:schemeClr val="tx2"/>
                </a:solidFill>
                <a:ea typeface="ヒラギノ角ゴ Pro W3"/>
                <a:cs typeface="ヒラギノ角ゴ Pro W3"/>
              </a:rPr>
              <a:t>Sprawność</a:t>
            </a:r>
            <a:endParaRPr lang="de-DE" altLang="fr-FR" sz="1800" dirty="0">
              <a:solidFill>
                <a:schemeClr val="tx2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7BABF5D-9466-6CDE-2350-729186DCA6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03637" y="3652546"/>
            <a:ext cx="0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52EA4433-473B-9C96-6CD0-D7EBF2027365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6814331" y="5745665"/>
            <a:ext cx="0" cy="1039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EC8C3171-E66B-40EB-1722-1C7415DDB6EE}"/>
              </a:ext>
            </a:extLst>
          </p:cNvPr>
          <p:cNvSpPr>
            <a:spLocks/>
          </p:cNvSpPr>
          <p:nvPr/>
        </p:nvSpPr>
        <p:spPr bwMode="auto">
          <a:xfrm>
            <a:off x="3968737" y="3690646"/>
            <a:ext cx="6616700" cy="2413000"/>
          </a:xfrm>
          <a:custGeom>
            <a:avLst/>
            <a:gdLst>
              <a:gd name="T0" fmla="*/ 0 w 4784"/>
              <a:gd name="T1" fmla="*/ 2147483646 h 1448"/>
              <a:gd name="T2" fmla="*/ 2147483646 w 4784"/>
              <a:gd name="T3" fmla="*/ 2147483646 h 1448"/>
              <a:gd name="T4" fmla="*/ 2147483646 w 4784"/>
              <a:gd name="T5" fmla="*/ 2147483646 h 1448"/>
              <a:gd name="T6" fmla="*/ 2147483646 w 4784"/>
              <a:gd name="T7" fmla="*/ 2147483646 h 1448"/>
              <a:gd name="T8" fmla="*/ 2147483646 w 4784"/>
              <a:gd name="T9" fmla="*/ 2147483646 h 1448"/>
              <a:gd name="T10" fmla="*/ 2147483646 w 4784"/>
              <a:gd name="T11" fmla="*/ 2147483646 h 1448"/>
              <a:gd name="T12" fmla="*/ 2147483646 w 4784"/>
              <a:gd name="T13" fmla="*/ 2147483646 h 1448"/>
              <a:gd name="T14" fmla="*/ 2147483646 w 4784"/>
              <a:gd name="T15" fmla="*/ 2147483646 h 1448"/>
              <a:gd name="T16" fmla="*/ 2147483646 w 4784"/>
              <a:gd name="T17" fmla="*/ 2147483646 h 1448"/>
              <a:gd name="T18" fmla="*/ 2147483646 w 4784"/>
              <a:gd name="T19" fmla="*/ 2147483646 h 1448"/>
              <a:gd name="T20" fmla="*/ 2147483646 w 4784"/>
              <a:gd name="T21" fmla="*/ 2147483646 h 1448"/>
              <a:gd name="T22" fmla="*/ 2147483646 w 4784"/>
              <a:gd name="T23" fmla="*/ 2147483646 h 1448"/>
              <a:gd name="T24" fmla="*/ 2147483646 w 4784"/>
              <a:gd name="T25" fmla="*/ 2147483646 h 1448"/>
              <a:gd name="T26" fmla="*/ 2147483646 w 4784"/>
              <a:gd name="T27" fmla="*/ 2147483646 h 1448"/>
              <a:gd name="T28" fmla="*/ 2147483646 w 4784"/>
              <a:gd name="T29" fmla="*/ 2147483646 h 1448"/>
              <a:gd name="T30" fmla="*/ 2147483646 w 4784"/>
              <a:gd name="T31" fmla="*/ 2147483646 h 1448"/>
              <a:gd name="T32" fmla="*/ 2147483646 w 4784"/>
              <a:gd name="T33" fmla="*/ 2147483646 h 1448"/>
              <a:gd name="T34" fmla="*/ 2147483646 w 4784"/>
              <a:gd name="T35" fmla="*/ 2147483646 h 1448"/>
              <a:gd name="T36" fmla="*/ 2147483646 w 4784"/>
              <a:gd name="T37" fmla="*/ 2147483646 h 1448"/>
              <a:gd name="T38" fmla="*/ 2147483646 w 4784"/>
              <a:gd name="T39" fmla="*/ 2147483646 h 1448"/>
              <a:gd name="T40" fmla="*/ 2147483646 w 4784"/>
              <a:gd name="T41" fmla="*/ 2147483646 h 1448"/>
              <a:gd name="T42" fmla="*/ 2147483646 w 4784"/>
              <a:gd name="T43" fmla="*/ 2147483646 h 1448"/>
              <a:gd name="T44" fmla="*/ 2147483646 w 4784"/>
              <a:gd name="T45" fmla="*/ 2147483646 h 144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84" h="1448">
                <a:moveTo>
                  <a:pt x="0" y="16"/>
                </a:moveTo>
                <a:cubicBezTo>
                  <a:pt x="47" y="0"/>
                  <a:pt x="75" y="24"/>
                  <a:pt x="120" y="32"/>
                </a:cubicBezTo>
                <a:cubicBezTo>
                  <a:pt x="192" y="44"/>
                  <a:pt x="152" y="38"/>
                  <a:pt x="240" y="48"/>
                </a:cubicBezTo>
                <a:cubicBezTo>
                  <a:pt x="442" y="40"/>
                  <a:pt x="647" y="27"/>
                  <a:pt x="848" y="56"/>
                </a:cubicBezTo>
                <a:cubicBezTo>
                  <a:pt x="949" y="53"/>
                  <a:pt x="1051" y="48"/>
                  <a:pt x="1152" y="48"/>
                </a:cubicBezTo>
                <a:cubicBezTo>
                  <a:pt x="1235" y="48"/>
                  <a:pt x="1318" y="49"/>
                  <a:pt x="1400" y="56"/>
                </a:cubicBezTo>
                <a:cubicBezTo>
                  <a:pt x="1425" y="58"/>
                  <a:pt x="1472" y="80"/>
                  <a:pt x="1472" y="80"/>
                </a:cubicBezTo>
                <a:cubicBezTo>
                  <a:pt x="1785" y="71"/>
                  <a:pt x="1775" y="66"/>
                  <a:pt x="2136" y="80"/>
                </a:cubicBezTo>
                <a:cubicBezTo>
                  <a:pt x="2217" y="83"/>
                  <a:pt x="2293" y="126"/>
                  <a:pt x="2376" y="128"/>
                </a:cubicBezTo>
                <a:cubicBezTo>
                  <a:pt x="2555" y="133"/>
                  <a:pt x="2733" y="133"/>
                  <a:pt x="2912" y="136"/>
                </a:cubicBezTo>
                <a:cubicBezTo>
                  <a:pt x="3236" y="128"/>
                  <a:pt x="3556" y="144"/>
                  <a:pt x="3880" y="152"/>
                </a:cubicBezTo>
                <a:cubicBezTo>
                  <a:pt x="4023" y="165"/>
                  <a:pt x="4169" y="180"/>
                  <a:pt x="4312" y="200"/>
                </a:cubicBezTo>
                <a:cubicBezTo>
                  <a:pt x="4360" y="216"/>
                  <a:pt x="4412" y="221"/>
                  <a:pt x="4456" y="248"/>
                </a:cubicBezTo>
                <a:cubicBezTo>
                  <a:pt x="4467" y="255"/>
                  <a:pt x="4478" y="263"/>
                  <a:pt x="4488" y="272"/>
                </a:cubicBezTo>
                <a:cubicBezTo>
                  <a:pt x="4505" y="287"/>
                  <a:pt x="4536" y="320"/>
                  <a:pt x="4536" y="320"/>
                </a:cubicBezTo>
                <a:cubicBezTo>
                  <a:pt x="4548" y="355"/>
                  <a:pt x="4547" y="367"/>
                  <a:pt x="4568" y="392"/>
                </a:cubicBezTo>
                <a:cubicBezTo>
                  <a:pt x="4593" y="422"/>
                  <a:pt x="4632" y="452"/>
                  <a:pt x="4648" y="488"/>
                </a:cubicBezTo>
                <a:cubicBezTo>
                  <a:pt x="4673" y="543"/>
                  <a:pt x="4687" y="606"/>
                  <a:pt x="4704" y="664"/>
                </a:cubicBezTo>
                <a:cubicBezTo>
                  <a:pt x="4721" y="719"/>
                  <a:pt x="4722" y="726"/>
                  <a:pt x="4736" y="784"/>
                </a:cubicBezTo>
                <a:cubicBezTo>
                  <a:pt x="4739" y="795"/>
                  <a:pt x="4741" y="806"/>
                  <a:pt x="4744" y="816"/>
                </a:cubicBezTo>
                <a:cubicBezTo>
                  <a:pt x="4749" y="832"/>
                  <a:pt x="4760" y="864"/>
                  <a:pt x="4760" y="864"/>
                </a:cubicBezTo>
                <a:cubicBezTo>
                  <a:pt x="4769" y="939"/>
                  <a:pt x="4775" y="1013"/>
                  <a:pt x="4784" y="1088"/>
                </a:cubicBezTo>
                <a:cubicBezTo>
                  <a:pt x="4781" y="1208"/>
                  <a:pt x="4776" y="1448"/>
                  <a:pt x="4776" y="1448"/>
                </a:cubicBezTo>
              </a:path>
            </a:pathLst>
          </a:custGeom>
          <a:noFill/>
          <a:ln w="57150" cap="flat" cmpd="sng">
            <a:solidFill>
              <a:srgbClr val="00B05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CB66EA43-0EB6-AB04-936D-63550B2EF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00" y="2689297"/>
            <a:ext cx="1316037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fr-FR" sz="1800" dirty="0">
                <a:solidFill>
                  <a:schemeClr val="tx2"/>
                </a:solidFill>
                <a:ea typeface="ヒラギノ角ゴ Pro W3"/>
                <a:cs typeface="ヒラギノ角ゴ Pro W3"/>
              </a:rPr>
              <a:t>Wirnik kanałowy</a:t>
            </a:r>
            <a:endParaRPr lang="de-DE" altLang="fr-FR" sz="1800" dirty="0">
              <a:solidFill>
                <a:schemeClr val="tx2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29B18371-2C85-F551-7529-91E2E6C86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487" y="2893678"/>
            <a:ext cx="1100138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fr-FR" sz="1800" b="1" dirty="0" err="1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Turo</a:t>
            </a:r>
            <a:r>
              <a:rPr lang="de-DE" altLang="fr-FR" sz="1800" b="1" baseline="30000" dirty="0">
                <a:solidFill>
                  <a:schemeClr val="accent1">
                    <a:lumMod val="50000"/>
                  </a:schemeClr>
                </a:solidFill>
                <a:ea typeface="ヒラギノ角ゴ Pro W3"/>
                <a:cs typeface="ヒラギノ角ゴ Pro W3"/>
              </a:rPr>
              <a:t>®</a:t>
            </a:r>
            <a:endParaRPr lang="de-DE" altLang="fr-FR" sz="1800" b="1" dirty="0">
              <a:solidFill>
                <a:schemeClr val="accent1">
                  <a:lumMod val="50000"/>
                </a:schemeClr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3" name="Line 22">
            <a:extLst>
              <a:ext uri="{FF2B5EF4-FFF2-40B4-BE49-F238E27FC236}">
                <a16:creationId xmlns:a16="http://schemas.microsoft.com/office/drawing/2014/main" id="{7A1A8CB3-513C-0213-15D1-79CCFD82F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0437" y="3296946"/>
            <a:ext cx="271463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9461B846-36FE-84DE-B1AD-C776620CA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7937" y="3296946"/>
            <a:ext cx="298450" cy="60960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AE329084-12E1-9FEA-4E13-462425E4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266" y="5015565"/>
            <a:ext cx="2005256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fr-FR" sz="1600" dirty="0">
                <a:solidFill>
                  <a:srgbClr val="FF0000"/>
                </a:solidFill>
                <a:ea typeface="ヒラギノ角ゴ Pro W3"/>
                <a:cs typeface="ヒラギノ角ゴ Pro W3"/>
              </a:rPr>
              <a:t>Wymiana pierścieni uszczelniających</a:t>
            </a:r>
            <a:endParaRPr lang="de-DE" altLang="fr-FR" sz="1600" dirty="0">
              <a:solidFill>
                <a:srgbClr val="FF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26" name="Line 25">
            <a:extLst>
              <a:ext uri="{FF2B5EF4-FFF2-40B4-BE49-F238E27FC236}">
                <a16:creationId xmlns:a16="http://schemas.microsoft.com/office/drawing/2014/main" id="{985159BB-0A48-7259-4DC2-86848FEF71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51475" y="4490746"/>
            <a:ext cx="1335087" cy="419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35D3022C-3C2C-503D-E7EB-E4F0A5E796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67537" y="4518739"/>
            <a:ext cx="895350" cy="419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pic>
        <p:nvPicPr>
          <p:cNvPr id="28" name="Picture 27" descr="P210_21013">
            <a:extLst>
              <a:ext uri="{FF2B5EF4-FFF2-40B4-BE49-F238E27FC236}">
                <a16:creationId xmlns:a16="http://schemas.microsoft.com/office/drawing/2014/main" id="{54131721-8492-F6A0-FE5D-A0ED381A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37" y="4668546"/>
            <a:ext cx="1519238" cy="139541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Laufradverschleiß-Degussa">
            <a:extLst>
              <a:ext uri="{FF2B5EF4-FFF2-40B4-BE49-F238E27FC236}">
                <a16:creationId xmlns:a16="http://schemas.microsoft.com/office/drawing/2014/main" id="{4BFE9735-E6F6-0EC7-901A-608358B9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012" y="2387309"/>
            <a:ext cx="790575" cy="153035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ine 30">
            <a:extLst>
              <a:ext uri="{FF2B5EF4-FFF2-40B4-BE49-F238E27FC236}">
                <a16:creationId xmlns:a16="http://schemas.microsoft.com/office/drawing/2014/main" id="{1E3114F6-8FB8-67EB-5591-C0DCF697D1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0437" y="3766846"/>
            <a:ext cx="0" cy="86360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8A5E7679-16E4-3347-E414-8816491AA7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79025" y="3928771"/>
            <a:ext cx="84137" cy="161925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DDA732F1-9234-2EA3-1724-FB48001251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53437" y="4478046"/>
            <a:ext cx="774700" cy="2413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pl-PL"/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000ACAC6-9B37-DAAB-5598-A3A298286C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8409" y="1808706"/>
            <a:ext cx="6124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TURO</a:t>
            </a:r>
            <a:r>
              <a:rPr lang="de-DE" altLang="fr-FR" sz="2000" b="1" baseline="3000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 ®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</a:t>
            </a: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pompa z wirnikie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 kanałowym</a:t>
            </a:r>
            <a:endParaRPr lang="de-DE" sz="2000" b="1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0A681DE-ED33-44AC-ACCB-AB3413C0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r="4749"/>
          <a:stretch>
            <a:fillRect/>
          </a:stretch>
        </p:blipFill>
        <p:spPr bwMode="auto">
          <a:xfrm>
            <a:off x="8416912" y="4938421"/>
            <a:ext cx="1179513" cy="1100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ytuł 1">
            <a:extLst>
              <a:ext uri="{FF2B5EF4-FFF2-40B4-BE49-F238E27FC236}">
                <a16:creationId xmlns:a16="http://schemas.microsoft.com/office/drawing/2014/main" id="{3109DA9B-75E5-EC48-FC01-7A3F83DF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17" y="833470"/>
            <a:ext cx="7855899" cy="544512"/>
          </a:xfrm>
        </p:spPr>
        <p:txBody>
          <a:bodyPr/>
          <a:lstStyle/>
          <a:p>
            <a:r>
              <a:rPr lang="pl-PL" dirty="0"/>
              <a:t>EGGER</a:t>
            </a:r>
            <a:br>
              <a:rPr lang="pl-PL" dirty="0"/>
            </a:br>
            <a:endParaRPr lang="pl-PL" dirty="0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1CF3A2B7-3FDF-27E7-1136-BE5118D331B0}"/>
              </a:ext>
            </a:extLst>
          </p:cNvPr>
          <p:cNvSpPr/>
          <p:nvPr/>
        </p:nvSpPr>
        <p:spPr>
          <a:xfrm>
            <a:off x="4152076" y="573220"/>
            <a:ext cx="6542394" cy="255672"/>
          </a:xfrm>
          <a:prstGeom prst="rect">
            <a:avLst/>
          </a:prstGeom>
          <a:solidFill>
            <a:srgbClr val="026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Producent pomp odśrodkowych do wymagających aplikacji przemysłowych</a:t>
            </a:r>
          </a:p>
        </p:txBody>
      </p:sp>
      <p:pic>
        <p:nvPicPr>
          <p:cNvPr id="39" name="Picture 7" descr="T134651 B">
            <a:extLst>
              <a:ext uri="{FF2B5EF4-FFF2-40B4-BE49-F238E27FC236}">
                <a16:creationId xmlns:a16="http://schemas.microsoft.com/office/drawing/2014/main" id="{AF631421-AB0F-037A-7590-95B85A803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r="49020"/>
          <a:stretch/>
        </p:blipFill>
        <p:spPr bwMode="auto">
          <a:xfrm>
            <a:off x="829957" y="2103988"/>
            <a:ext cx="2381507" cy="41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731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iestandardowy 6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5121</TotalTime>
  <Words>1122</Words>
  <Application>Microsoft Office PowerPoint</Application>
  <PresentationFormat>Panoramiczny</PresentationFormat>
  <Paragraphs>251</Paragraphs>
  <Slides>43</Slides>
  <Notes>3</Notes>
  <HiddenSlides>1</HiddenSlides>
  <MMClips>1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2" baseType="lpstr">
      <vt:lpstr>Arial</vt:lpstr>
      <vt:lpstr>Calibri</vt:lpstr>
      <vt:lpstr>Roboto Condensed</vt:lpstr>
      <vt:lpstr>Segoe MDL2 Assets</vt:lpstr>
      <vt:lpstr>Segoe UI</vt:lpstr>
      <vt:lpstr>Tw Cen MT</vt:lpstr>
      <vt:lpstr>ヒラギノ角ゴ Pro W3</vt:lpstr>
      <vt:lpstr>Motyw pakietu Office</vt:lpstr>
      <vt:lpstr>Photo Editor Photo</vt:lpstr>
      <vt:lpstr>Prezentacja programu PowerPoint</vt:lpstr>
      <vt:lpstr>Prezentacja programu PowerPoint</vt:lpstr>
      <vt:lpstr>Prezentacja programu PowerPoint</vt:lpstr>
      <vt:lpstr>Prezentacja programu PowerPoint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EGGER </vt:lpstr>
      <vt:lpstr>ZWICK– przepustnice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Krzysztof Kamiński</dc:creator>
  <cp:lastModifiedBy>Tomasz Partuś</cp:lastModifiedBy>
  <cp:revision>308</cp:revision>
  <dcterms:created xsi:type="dcterms:W3CDTF">2019-03-21T10:24:59Z</dcterms:created>
  <dcterms:modified xsi:type="dcterms:W3CDTF">2024-10-03T09:10:11Z</dcterms:modified>
</cp:coreProperties>
</file>